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52D"/>
    <a:srgbClr val="CA18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AB014-EB50-452B-87D8-BE087D1DE142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ADF64-E567-4CC0-8E9A-70C99B7E0C7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DF64-E567-4CC0-8E9A-70C99B7E0C70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9E2C-A615-442B-884B-3028F6004237}" type="datetimeFigureOut">
              <a:rPr lang="ro-RO" smtClean="0"/>
              <a:pPr/>
              <a:t>08.11.2011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46DC-6E83-49BD-AC32-7A1B911E35A7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CA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Evolutia</a:t>
            </a:r>
            <a:r>
              <a:rPr lang="en-US" b="1" i="1" dirty="0" smtClean="0">
                <a:solidFill>
                  <a:srgbClr val="CA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b="1" i="1" dirty="0" err="1" smtClean="0">
                <a:solidFill>
                  <a:srgbClr val="CA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Calculatoarelor</a:t>
            </a:r>
            <a:r>
              <a:rPr lang="en-US" b="1" i="1" dirty="0" smtClean="0">
                <a:solidFill>
                  <a:srgbClr val="CA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b="1" i="1" dirty="0" err="1" smtClean="0">
                <a:solidFill>
                  <a:srgbClr val="CA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</a:t>
            </a:r>
            <a:r>
              <a:rPr lang="en-US" b="1" i="1" dirty="0" smtClean="0">
                <a:solidFill>
                  <a:srgbClr val="CA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en-US" b="1" i="1" dirty="0" err="1" smtClean="0">
                <a:solidFill>
                  <a:srgbClr val="CA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Componentelor</a:t>
            </a:r>
            <a:r>
              <a:rPr lang="en-US" b="1" i="1" dirty="0" smtClean="0">
                <a:solidFill>
                  <a:srgbClr val="CA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b="1" i="1" dirty="0" err="1" smtClean="0">
                <a:solidFill>
                  <a:srgbClr val="CA18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Acestuia</a:t>
            </a:r>
            <a:endParaRPr lang="ro-RO" b="1" i="1" dirty="0">
              <a:solidFill>
                <a:srgbClr val="CA18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4544" y="5921896"/>
            <a:ext cx="1800200" cy="936104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Calin Ana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IX H</a:t>
            </a:r>
            <a:endParaRPr lang="ro-RO" sz="1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6825952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/>
              <a:t>Evolutia</a:t>
            </a:r>
            <a:r>
              <a:rPr lang="en-US" sz="4000" dirty="0" smtClean="0"/>
              <a:t> </a:t>
            </a:r>
            <a:r>
              <a:rPr lang="en-US" sz="4000" dirty="0" err="1" smtClean="0"/>
              <a:t>Calculatoarelor</a:t>
            </a:r>
            <a:endParaRPr lang="ro-RO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232248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Comic Sans MS" pitchFamily="66" charset="0"/>
              </a:rPr>
              <a:t>Primul</a:t>
            </a:r>
            <a:r>
              <a:rPr lang="en-US" sz="2200" dirty="0" smtClean="0">
                <a:latin typeface="Comic Sans MS" pitchFamily="66" charset="0"/>
              </a:rPr>
              <a:t> calculator </a:t>
            </a:r>
            <a:r>
              <a:rPr lang="en-US" sz="2200" dirty="0" err="1" smtClean="0">
                <a:latin typeface="Comic Sans MS" pitchFamily="66" charset="0"/>
              </a:rPr>
              <a:t>functionabil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dateaza</a:t>
            </a:r>
            <a:r>
              <a:rPr lang="en-US" sz="2200" dirty="0" smtClean="0">
                <a:latin typeface="Comic Sans MS" pitchFamily="66" charset="0"/>
              </a:rPr>
              <a:t> din 1948 </a:t>
            </a:r>
            <a:r>
              <a:rPr lang="en-US" sz="2200" dirty="0" err="1" smtClean="0">
                <a:latin typeface="Comic Sans MS" pitchFamily="66" charset="0"/>
              </a:rPr>
              <a:t>numit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ro-RO" sz="2200" dirty="0" smtClean="0">
                <a:latin typeface="Comic Sans MS" pitchFamily="66" charset="0"/>
              </a:rPr>
              <a:t>Small Scale Experimental Machine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sau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pur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simplu</a:t>
            </a:r>
            <a:r>
              <a:rPr lang="en-US" sz="2200" dirty="0" smtClean="0">
                <a:latin typeface="Comic Sans MS" pitchFamily="66" charset="0"/>
              </a:rPr>
              <a:t> “Baby”.</a:t>
            </a:r>
          </a:p>
          <a:p>
            <a:r>
              <a:rPr lang="en-US" sz="2200" dirty="0" err="1" smtClean="0">
                <a:latin typeface="Comic Sans MS" pitchFamily="66" charset="0"/>
              </a:rPr>
              <a:t>Pe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parcursul</a:t>
            </a:r>
            <a:r>
              <a:rPr lang="en-US" sz="2200" dirty="0" smtClean="0">
                <a:latin typeface="Comic Sans MS" pitchFamily="66" charset="0"/>
              </a:rPr>
              <a:t> a 30-40 de </a:t>
            </a:r>
            <a:r>
              <a:rPr lang="en-US" sz="2200" dirty="0" err="1" smtClean="0">
                <a:latin typeface="Comic Sans MS" pitchFamily="66" charset="0"/>
              </a:rPr>
              <a:t>ani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oamenii</a:t>
            </a:r>
            <a:r>
              <a:rPr lang="en-US" sz="2200" dirty="0" smtClean="0">
                <a:latin typeface="Comic Sans MS" pitchFamily="66" charset="0"/>
              </a:rPr>
              <a:t> au </a:t>
            </a:r>
            <a:r>
              <a:rPr lang="en-US" sz="2200" dirty="0" err="1" smtClean="0">
                <a:latin typeface="Comic Sans MS" pitchFamily="66" charset="0"/>
              </a:rPr>
              <a:t>inventat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calculatoarele</a:t>
            </a:r>
            <a:r>
              <a:rPr lang="en-US" sz="2200" dirty="0" smtClean="0">
                <a:latin typeface="Comic Sans MS" pitchFamily="66" charset="0"/>
              </a:rPr>
              <a:t> cu </a:t>
            </a:r>
            <a:r>
              <a:rPr lang="en-US" sz="2200" dirty="0" err="1" smtClean="0">
                <a:latin typeface="Comic Sans MS" pitchFamily="66" charset="0"/>
              </a:rPr>
              <a:t>monitoare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subtiri</a:t>
            </a:r>
            <a:r>
              <a:rPr lang="en-US" sz="2200" dirty="0" smtClean="0">
                <a:latin typeface="Comic Sans MS" pitchFamily="66" charset="0"/>
              </a:rPr>
              <a:t>, laptop-</a:t>
            </a:r>
            <a:r>
              <a:rPr lang="en-US" sz="2200" dirty="0" err="1" smtClean="0">
                <a:latin typeface="Comic Sans MS" pitchFamily="66" charset="0"/>
              </a:rPr>
              <a:t>urile</a:t>
            </a:r>
            <a:r>
              <a:rPr lang="en-US" sz="2200" dirty="0" smtClean="0">
                <a:latin typeface="Comic Sans MS" pitchFamily="66" charset="0"/>
              </a:rPr>
              <a:t>, </a:t>
            </a:r>
            <a:r>
              <a:rPr lang="en-US" sz="2200" dirty="0" err="1" smtClean="0">
                <a:latin typeface="Comic Sans MS" pitchFamily="66" charset="0"/>
              </a:rPr>
              <a:t>tabletele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telefoanele</a:t>
            </a:r>
            <a:r>
              <a:rPr lang="en-US" sz="2200" dirty="0" smtClean="0">
                <a:latin typeface="Comic Sans MS" pitchFamily="66" charset="0"/>
              </a:rPr>
              <a:t> cu </a:t>
            </a:r>
            <a:r>
              <a:rPr lang="en-US" sz="2200" dirty="0" err="1" smtClean="0">
                <a:latin typeface="Comic Sans MS" pitchFamily="66" charset="0"/>
              </a:rPr>
              <a:t>functie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asemanatoare</a:t>
            </a:r>
            <a:r>
              <a:rPr lang="en-US" sz="2200" dirty="0" smtClean="0">
                <a:latin typeface="Comic Sans MS" pitchFamily="66" charset="0"/>
              </a:rPr>
              <a:t> cu a </a:t>
            </a:r>
            <a:r>
              <a:rPr lang="en-US" sz="2200" dirty="0" err="1" smtClean="0">
                <a:latin typeface="Comic Sans MS" pitchFamily="66" charset="0"/>
              </a:rPr>
              <a:t>calculatoarelor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obisnuite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ro-R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5728"/>
            <a:ext cx="1691680" cy="1995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8637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36510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0742" y="4149080"/>
            <a:ext cx="2453258" cy="245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3024336" cy="20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Unitatea centrala de prelucrare (CPU)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3629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CPU </a:t>
            </a:r>
            <a:r>
              <a:rPr lang="ro-RO" sz="2200" dirty="0" smtClean="0">
                <a:latin typeface="Comic Sans MS" pitchFamily="66" charset="0"/>
              </a:rPr>
              <a:t>este, in ingineria calculatoarelor, un set de circuite microscopice care reprezinta procesorul cu informatiile principale dintr-un calculator.</a:t>
            </a:r>
            <a:endParaRPr lang="en-US" sz="2200" dirty="0" smtClean="0">
              <a:latin typeface="Comic Sans MS" pitchFamily="66" charset="0"/>
            </a:endParaRPr>
          </a:p>
          <a:p>
            <a:r>
              <a:rPr lang="ro-RO" sz="2200" dirty="0" smtClean="0">
                <a:latin typeface="Comic Sans MS" pitchFamily="66" charset="0"/>
              </a:rPr>
              <a:t>Principala functie a CPU este sa realizeze operatii aritmetice si logice pe baza datelor preluate din memorie sau pe baza unor informatii primite prin intermediul unor dispozitive precum tastatura, scanner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ro-RO" sz="2200" dirty="0" smtClean="0">
                <a:latin typeface="Comic Sans MS" pitchFamily="66" charset="0"/>
              </a:rPr>
              <a:t>sau joystick.</a:t>
            </a:r>
            <a:endParaRPr lang="en-US" sz="2200" dirty="0" smtClean="0">
              <a:latin typeface="Comic Sans MS" pitchFamily="66" charset="0"/>
            </a:endParaRPr>
          </a:p>
          <a:p>
            <a:r>
              <a:rPr lang="ro-RO" sz="2200" dirty="0" smtClean="0">
                <a:latin typeface="Comic Sans MS" pitchFamily="66" charset="0"/>
              </a:rPr>
              <a:t> CPU este controlata de o lista de instructiuni de software, numite program de calculator. </a:t>
            </a:r>
            <a:endParaRPr lang="ro-RO" sz="22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0782" y="4764782"/>
            <a:ext cx="2093218" cy="209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229200"/>
            <a:ext cx="302433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Monitorul</a:t>
            </a:r>
            <a:endParaRPr lang="ro-R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2924944"/>
            <a:ext cx="3779912" cy="2736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 </a:t>
            </a:r>
            <a:r>
              <a:rPr lang="en-US" sz="2000" dirty="0" err="1" smtClean="0">
                <a:latin typeface="Comic Sans MS" pitchFamily="66" charset="0"/>
              </a:rPr>
              <a:t>Primele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monitoare</a:t>
            </a:r>
            <a:r>
              <a:rPr lang="en-US" sz="2000" dirty="0" smtClean="0">
                <a:latin typeface="Comic Sans MS" pitchFamily="66" charset="0"/>
              </a:rPr>
              <a:t> era sub un format CRT ( </a:t>
            </a:r>
            <a:r>
              <a:rPr lang="it-IT" sz="2000" dirty="0" smtClean="0">
                <a:latin typeface="Comic Sans MS" pitchFamily="66" charset="0"/>
              </a:rPr>
              <a:t>aveau un tub cu catod în spate) apoi au fost transformate in unele LCD ( este </a:t>
            </a:r>
            <a:r>
              <a:rPr lang="ro-RO" sz="2000" dirty="0" smtClean="0">
                <a:latin typeface="Comic Sans MS" pitchFamily="66" charset="0"/>
              </a:rPr>
              <a:t>dispozitiv de afisare subtire si plat format dintr-un oarecare numar de pixeli</a:t>
            </a:r>
            <a:r>
              <a:rPr lang="en-US" sz="2000" dirty="0" smtClean="0">
                <a:latin typeface="Comic Sans MS" pitchFamily="66" charset="0"/>
              </a:rPr>
              <a:t>).</a:t>
            </a:r>
            <a:endParaRPr lang="ro-RO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Monitorul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este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dispozitiv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periferic</a:t>
            </a:r>
            <a:r>
              <a:rPr lang="en-US" sz="2000" dirty="0" smtClean="0">
                <a:latin typeface="Comic Sans MS" pitchFamily="66" charset="0"/>
              </a:rPr>
              <a:t> de </a:t>
            </a:r>
            <a:r>
              <a:rPr lang="en-US" sz="2000" dirty="0" err="1" smtClean="0">
                <a:latin typeface="Comic Sans MS" pitchFamily="66" charset="0"/>
              </a:rPr>
              <a:t>iesite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utilizat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pentru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afisarea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grafica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luminoasa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datelor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imaginilor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65338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Informatia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afisata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sistem</a:t>
            </a:r>
            <a:r>
              <a:rPr lang="en-US" sz="2000" dirty="0" smtClean="0">
                <a:latin typeface="Comic Sans MS" pitchFamily="66" charset="0"/>
              </a:rPr>
              <a:t> de </a:t>
            </a:r>
            <a:r>
              <a:rPr lang="en-US" sz="2000" dirty="0" err="1" smtClean="0">
                <a:latin typeface="Comic Sans MS" pitchFamily="66" charset="0"/>
              </a:rPr>
              <a:t>retea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ortogonala</a:t>
            </a:r>
            <a:r>
              <a:rPr lang="en-US" sz="2000" dirty="0" smtClean="0">
                <a:latin typeface="Comic Sans MS" pitchFamily="66" charset="0"/>
              </a:rPr>
              <a:t> de </a:t>
            </a:r>
            <a:r>
              <a:rPr lang="en-US" sz="2000" dirty="0" err="1" smtClean="0">
                <a:latin typeface="Comic Sans MS" pitchFamily="66" charset="0"/>
              </a:rPr>
              <a:t>puncte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pixeli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dirty="0" err="1" smtClean="0">
                <a:latin typeface="Comic Sans MS" pitchFamily="66" charset="0"/>
              </a:rPr>
              <a:t>pormand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rezolutia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posibila</a:t>
            </a:r>
            <a:r>
              <a:rPr lang="en-US" sz="2000" dirty="0" smtClean="0">
                <a:latin typeface="Comic Sans MS" pitchFamily="66" charset="0"/>
              </a:rPr>
              <a:t> de </a:t>
            </a:r>
            <a:r>
              <a:rPr lang="en-US" sz="2000" dirty="0" err="1" smtClean="0">
                <a:latin typeface="Comic Sans MS" pitchFamily="66" charset="0"/>
              </a:rPr>
              <a:t>lucru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2982416" cy="22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Imprimanta</a:t>
            </a:r>
            <a:endParaRPr lang="ro-R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15407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Comic Sans MS" pitchFamily="66" charset="0"/>
              </a:rPr>
              <a:t>    </a:t>
            </a:r>
            <a:r>
              <a:rPr lang="en-US" sz="2200" dirty="0" err="1" smtClean="0">
                <a:latin typeface="Comic Sans MS" pitchFamily="66" charset="0"/>
              </a:rPr>
              <a:t>Imprimanta</a:t>
            </a:r>
            <a:r>
              <a:rPr lang="en-US" sz="2200" dirty="0" smtClean="0">
                <a:latin typeface="Comic Sans MS" pitchFamily="66" charset="0"/>
              </a:rPr>
              <a:t> face parte din </a:t>
            </a:r>
            <a:r>
              <a:rPr lang="en-US" sz="2200" dirty="0" err="1" smtClean="0">
                <a:latin typeface="Comic Sans MS" pitchFamily="66" charset="0"/>
              </a:rPr>
              <a:t>categoria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dispozitivelor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periferice</a:t>
            </a:r>
            <a:r>
              <a:rPr lang="en-US" sz="2200" dirty="0" smtClean="0">
                <a:latin typeface="Comic Sans MS" pitchFamily="66" charset="0"/>
              </a:rPr>
              <a:t> de </a:t>
            </a:r>
            <a:r>
              <a:rPr lang="en-US" sz="2200" dirty="0" err="1" smtClean="0">
                <a:latin typeface="Comic Sans MS" pitchFamily="66" charset="0"/>
              </a:rPr>
              <a:t>iesire</a:t>
            </a:r>
            <a:r>
              <a:rPr lang="en-US" sz="2200" dirty="0" smtClean="0">
                <a:latin typeface="Comic Sans MS" pitchFamily="66" charset="0"/>
              </a:rPr>
              <a:t>, </a:t>
            </a:r>
            <a:r>
              <a:rPr lang="en-US" sz="2200" dirty="0" err="1" smtClean="0">
                <a:latin typeface="Comic Sans MS" pitchFamily="66" charset="0"/>
              </a:rPr>
              <a:t>aceasta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fiind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utilizata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pentru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transpunerea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informatiilor</a:t>
            </a:r>
            <a:r>
              <a:rPr lang="en-US" sz="2200" dirty="0" smtClean="0">
                <a:latin typeface="Comic Sans MS" pitchFamily="66" charset="0"/>
              </a:rPr>
              <a:t> din calculator </a:t>
            </a:r>
            <a:r>
              <a:rPr lang="en-US" sz="2200" dirty="0" err="1" smtClean="0">
                <a:latin typeface="Comic Sans MS" pitchFamily="66" charset="0"/>
              </a:rPr>
              <a:t>pe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hartie</a:t>
            </a:r>
            <a:r>
              <a:rPr lang="en-US" sz="2200" dirty="0" smtClean="0">
                <a:latin typeface="Comic Sans MS" pitchFamily="66" charset="0"/>
              </a:rPr>
              <a:t> ( un document, o </a:t>
            </a:r>
            <a:r>
              <a:rPr lang="en-US" sz="2200" dirty="0" err="1" smtClean="0">
                <a:latin typeface="Comic Sans MS" pitchFamily="66" charset="0"/>
              </a:rPr>
              <a:t>poza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sau</a:t>
            </a:r>
            <a:r>
              <a:rPr lang="en-US" sz="2200" dirty="0" smtClean="0">
                <a:latin typeface="Comic Sans MS" pitchFamily="66" charset="0"/>
              </a:rPr>
              <a:t> un </a:t>
            </a:r>
            <a:r>
              <a:rPr lang="en-US" sz="2200" dirty="0" err="1" smtClean="0">
                <a:latin typeface="Comic Sans MS" pitchFamily="66" charset="0"/>
              </a:rPr>
              <a:t>grafic</a:t>
            </a:r>
            <a:r>
              <a:rPr lang="en-US" sz="2200" dirty="0" smtClean="0">
                <a:latin typeface="Comic Sans MS" pitchFamily="66" charset="0"/>
              </a:rPr>
              <a:t>).</a:t>
            </a:r>
            <a:endParaRPr lang="ro-RO" sz="2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06896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Prima </a:t>
            </a:r>
            <a:r>
              <a:rPr lang="en-US" sz="2000" dirty="0" err="1" smtClean="0">
                <a:latin typeface="Comic Sans MS" pitchFamily="66" charset="0"/>
              </a:rPr>
              <a:t>imprimanta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matriciala</a:t>
            </a:r>
            <a:r>
              <a:rPr lang="en-US" sz="2000" dirty="0" smtClean="0">
                <a:latin typeface="Comic Sans MS" pitchFamily="66" charset="0"/>
              </a:rPr>
              <a:t> care are ca </a:t>
            </a:r>
            <a:r>
              <a:rPr lang="en-US" sz="2000" dirty="0" err="1" smtClean="0">
                <a:latin typeface="Comic Sans MS" pitchFamily="66" charset="0"/>
              </a:rPr>
              <a:t>sistem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pt-BR" sz="2000" dirty="0" smtClean="0">
                <a:latin typeface="Comic Sans MS" pitchFamily="66" charset="0"/>
              </a:rPr>
              <a:t>impactul acelor capului de imprimare pe o banda cu tus.</a:t>
            </a:r>
            <a:endParaRPr lang="ro-RO" sz="2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08920"/>
            <a:ext cx="2098923" cy="195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414908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Apoi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au </a:t>
            </a:r>
            <a:r>
              <a:rPr lang="en-US" sz="2000" dirty="0" err="1" smtClean="0">
                <a:latin typeface="Comic Sans MS" pitchFamily="66" charset="0"/>
              </a:rPr>
              <a:t>aparut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imprimantele</a:t>
            </a:r>
            <a:r>
              <a:rPr lang="en-US" sz="2000" dirty="0" smtClean="0">
                <a:latin typeface="Comic Sans MS" pitchFamily="66" charset="0"/>
              </a:rPr>
              <a:t> cu laser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jet de </a:t>
            </a:r>
            <a:r>
              <a:rPr lang="en-US" sz="2000" dirty="0" err="1" smtClean="0">
                <a:latin typeface="Comic Sans MS" pitchFamily="66" charset="0"/>
              </a:rPr>
              <a:t>cerneala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ro-RO" sz="2000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65104"/>
            <a:ext cx="2486406" cy="228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797152"/>
            <a:ext cx="2210237" cy="19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Scaner-ul</a:t>
            </a:r>
            <a:endParaRPr lang="ro-R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Comic Sans MS" pitchFamily="66" charset="0"/>
              </a:rPr>
              <a:t>Scaner-ul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este</a:t>
            </a:r>
            <a:r>
              <a:rPr lang="en-US" sz="2200" dirty="0" smtClean="0">
                <a:latin typeface="Comic Sans MS" pitchFamily="66" charset="0"/>
              </a:rPr>
              <a:t> un </a:t>
            </a:r>
            <a:r>
              <a:rPr lang="en-US" sz="2200" dirty="0" err="1" smtClean="0">
                <a:latin typeface="Comic Sans MS" pitchFamily="66" charset="0"/>
              </a:rPr>
              <a:t>dispozitiv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periferic</a:t>
            </a:r>
            <a:r>
              <a:rPr lang="en-US" sz="2200" dirty="0" smtClean="0">
                <a:latin typeface="Comic Sans MS" pitchFamily="66" charset="0"/>
              </a:rPr>
              <a:t> de </a:t>
            </a:r>
            <a:r>
              <a:rPr lang="en-US" sz="2200" dirty="0" err="1" smtClean="0">
                <a:latin typeface="Comic Sans MS" pitchFamily="66" charset="0"/>
              </a:rPr>
              <a:t>intrare</a:t>
            </a:r>
            <a:r>
              <a:rPr lang="en-US" sz="2200" dirty="0" smtClean="0">
                <a:latin typeface="Comic Sans MS" pitchFamily="66" charset="0"/>
              </a:rPr>
              <a:t> cu </a:t>
            </a:r>
            <a:r>
              <a:rPr lang="en-US" sz="2200" dirty="0" err="1" smtClean="0">
                <a:latin typeface="Comic Sans MS" pitchFamily="66" charset="0"/>
              </a:rPr>
              <a:t>ajutorul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caruia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pozele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sau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documentele</a:t>
            </a:r>
            <a:r>
              <a:rPr lang="en-US" sz="2200" dirty="0" smtClean="0">
                <a:latin typeface="Comic Sans MS" pitchFamily="66" charset="0"/>
              </a:rPr>
              <a:t> pot </a:t>
            </a:r>
            <a:r>
              <a:rPr lang="en-US" sz="2200" dirty="0" err="1" smtClean="0">
                <a:latin typeface="Comic Sans MS" pitchFamily="66" charset="0"/>
              </a:rPr>
              <a:t>fii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transpuse</a:t>
            </a:r>
            <a:r>
              <a:rPr lang="en-US" sz="2200" dirty="0" smtClean="0">
                <a:latin typeface="Comic Sans MS" pitchFamily="66" charset="0"/>
              </a:rPr>
              <a:t> in calculator sub forma </a:t>
            </a:r>
            <a:r>
              <a:rPr lang="en-US" sz="2200" dirty="0" err="1" smtClean="0">
                <a:latin typeface="Comic Sans MS" pitchFamily="66" charset="0"/>
              </a:rPr>
              <a:t>unui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fisier</a:t>
            </a:r>
            <a:r>
              <a:rPr lang="en-US" sz="2200" dirty="0" smtClean="0">
                <a:latin typeface="Comic Sans MS" pitchFamily="66" charset="0"/>
              </a:rPr>
              <a:t>.</a:t>
            </a:r>
          </a:p>
          <a:p>
            <a:r>
              <a:rPr lang="en-US" sz="2200" dirty="0" err="1" smtClean="0">
                <a:latin typeface="Comic Sans MS" pitchFamily="66" charset="0"/>
              </a:rPr>
              <a:t>Scaner-ele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sunt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folosite</a:t>
            </a:r>
            <a:r>
              <a:rPr lang="en-US" sz="2200" dirty="0" smtClean="0">
                <a:latin typeface="Comic Sans MS" pitchFamily="66" charset="0"/>
              </a:rPr>
              <a:t> in </a:t>
            </a:r>
            <a:r>
              <a:rPr lang="en-US" sz="2200" dirty="0" err="1" smtClean="0">
                <a:latin typeface="Comic Sans MS" pitchFamily="66" charset="0"/>
              </a:rPr>
              <a:t>medicina</a:t>
            </a:r>
            <a:r>
              <a:rPr lang="en-US" sz="2200" dirty="0" smtClean="0">
                <a:latin typeface="Comic Sans MS" pitchFamily="66" charset="0"/>
              </a:rPr>
              <a:t>, </a:t>
            </a:r>
            <a:r>
              <a:rPr lang="en-US" sz="2200" dirty="0" smtClean="0">
                <a:latin typeface="Comic Sans MS" pitchFamily="66" charset="0"/>
              </a:rPr>
              <a:t>la </a:t>
            </a:r>
            <a:r>
              <a:rPr lang="en-US" sz="2200" dirty="0" err="1" smtClean="0">
                <a:latin typeface="Comic Sans MS" pitchFamily="66" charset="0"/>
              </a:rPr>
              <a:t>birou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sau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acasa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ro-RO" sz="2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3312368" cy="28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30065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05064"/>
            <a:ext cx="2543547" cy="195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Tastatura</a:t>
            </a:r>
            <a:endParaRPr lang="ro-R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Comic Sans MS" pitchFamily="66" charset="0"/>
              </a:rPr>
              <a:t>Tastatura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este</a:t>
            </a:r>
            <a:r>
              <a:rPr lang="en-US" sz="2200" dirty="0" smtClean="0">
                <a:latin typeface="Comic Sans MS" pitchFamily="66" charset="0"/>
              </a:rPr>
              <a:t> o </a:t>
            </a:r>
            <a:r>
              <a:rPr lang="en-US" sz="2200" dirty="0" err="1" smtClean="0">
                <a:latin typeface="Comic Sans MS" pitchFamily="66" charset="0"/>
              </a:rPr>
              <a:t>componenta</a:t>
            </a:r>
            <a:r>
              <a:rPr lang="en-US" sz="2200" dirty="0" smtClean="0">
                <a:latin typeface="Comic Sans MS" pitchFamily="66" charset="0"/>
              </a:rPr>
              <a:t> hardware </a:t>
            </a:r>
            <a:r>
              <a:rPr lang="en-US" sz="2200" dirty="0" err="1" smtClean="0">
                <a:latin typeface="Comic Sans MS" pitchFamily="66" charset="0"/>
              </a:rPr>
              <a:t>periferica</a:t>
            </a:r>
            <a:r>
              <a:rPr lang="en-US" sz="2200" dirty="0" smtClean="0">
                <a:latin typeface="Comic Sans MS" pitchFamily="66" charset="0"/>
              </a:rPr>
              <a:t> a </a:t>
            </a:r>
            <a:r>
              <a:rPr lang="en-US" sz="2200" dirty="0" err="1" smtClean="0">
                <a:latin typeface="Comic Sans MS" pitchFamily="66" charset="0"/>
              </a:rPr>
              <a:t>calculatorului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ce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permite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utilizatorului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introduca</a:t>
            </a:r>
            <a:r>
              <a:rPr lang="en-US" sz="2200" dirty="0" smtClean="0">
                <a:latin typeface="Comic Sans MS" pitchFamily="66" charset="0"/>
              </a:rPr>
              <a:t> in </a:t>
            </a:r>
            <a:r>
              <a:rPr lang="en-US" sz="2200" dirty="0" err="1" smtClean="0">
                <a:latin typeface="Comic Sans MS" pitchFamily="66" charset="0"/>
              </a:rPr>
              <a:t>unitatea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centrala</a:t>
            </a:r>
            <a:r>
              <a:rPr lang="en-US" sz="2200" dirty="0" smtClean="0">
                <a:latin typeface="Comic Sans MS" pitchFamily="66" charset="0"/>
              </a:rPr>
              <a:t> a </a:t>
            </a:r>
            <a:r>
              <a:rPr lang="en-US" sz="2200" dirty="0" err="1" smtClean="0">
                <a:latin typeface="Comic Sans MS" pitchFamily="66" charset="0"/>
              </a:rPr>
              <a:t>acestuia</a:t>
            </a:r>
            <a:r>
              <a:rPr lang="en-US" sz="2200" dirty="0" smtClean="0">
                <a:latin typeface="Comic Sans MS" pitchFamily="66" charset="0"/>
              </a:rPr>
              <a:t> date ( </a:t>
            </a:r>
            <a:r>
              <a:rPr lang="en-US" sz="2200" dirty="0" err="1" smtClean="0">
                <a:latin typeface="Comic Sans MS" pitchFamily="66" charset="0"/>
              </a:rPr>
              <a:t>cifra,litere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semne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speciale</a:t>
            </a:r>
            <a:r>
              <a:rPr lang="en-US" sz="2200" dirty="0" smtClean="0">
                <a:latin typeface="Comic Sans MS" pitchFamily="66" charset="0"/>
              </a:rPr>
              <a:t>) </a:t>
            </a:r>
            <a:r>
              <a:rPr lang="en-US" sz="2200" dirty="0" err="1" smtClean="0">
                <a:latin typeface="Comic Sans MS" pitchFamily="66" charset="0"/>
              </a:rPr>
              <a:t>prin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apasarea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unor</a:t>
            </a:r>
            <a:r>
              <a:rPr lang="en-US" sz="2200" dirty="0" smtClean="0">
                <a:latin typeface="Comic Sans MS" pitchFamily="66" charset="0"/>
              </a:rPr>
              <a:t> taste.</a:t>
            </a:r>
          </a:p>
          <a:p>
            <a:r>
              <a:rPr lang="en-US" sz="2200" dirty="0" err="1" smtClean="0">
                <a:latin typeface="Comic Sans MS" pitchFamily="66" charset="0"/>
              </a:rPr>
              <a:t>Tastaturile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calculatoarelor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detin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una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sau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mai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multe</a:t>
            </a:r>
            <a:r>
              <a:rPr lang="en-US" sz="2200" dirty="0" smtClean="0">
                <a:latin typeface="Comic Sans MS" pitchFamily="66" charset="0"/>
              </a:rPr>
              <a:t> din </a:t>
            </a:r>
            <a:r>
              <a:rPr lang="en-US" sz="2200" dirty="0" err="1" smtClean="0">
                <a:latin typeface="Comic Sans MS" pitchFamily="66" charset="0"/>
              </a:rPr>
              <a:t>urmatoarele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caracteristici</a:t>
            </a:r>
            <a:r>
              <a:rPr lang="en-US" sz="2200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en-US" sz="2200" dirty="0" smtClean="0">
                <a:latin typeface="Comic Sans MS" pitchFamily="66" charset="0"/>
              </a:rPr>
              <a:t>         -&gt; standard</a:t>
            </a:r>
          </a:p>
          <a:p>
            <a:pPr>
              <a:buNone/>
            </a:pPr>
            <a:r>
              <a:rPr lang="en-US" sz="2200" dirty="0" smtClean="0">
                <a:latin typeface="Comic Sans MS" pitchFamily="66" charset="0"/>
              </a:rPr>
              <a:t>         -&gt; </a:t>
            </a:r>
            <a:r>
              <a:rPr lang="en-US" sz="2200" dirty="0" err="1" smtClean="0">
                <a:latin typeface="Comic Sans MS" pitchFamily="66" charset="0"/>
              </a:rPr>
              <a:t>ergonomice</a:t>
            </a:r>
            <a:endParaRPr lang="en-US" sz="2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200" dirty="0" smtClean="0">
                <a:latin typeface="Comic Sans MS" pitchFamily="66" charset="0"/>
              </a:rPr>
              <a:t>         -&gt;  </a:t>
            </a:r>
            <a:r>
              <a:rPr lang="en-US" sz="2200" dirty="0" err="1" smtClean="0">
                <a:latin typeface="Comic Sans MS" pitchFamily="66" charset="0"/>
              </a:rPr>
              <a:t>fara</a:t>
            </a:r>
            <a:r>
              <a:rPr lang="en-US" sz="2200" dirty="0" smtClean="0">
                <a:latin typeface="Comic Sans MS" pitchFamily="66" charset="0"/>
              </a:rPr>
              <a:t> fir</a:t>
            </a:r>
          </a:p>
          <a:p>
            <a:pPr>
              <a:buNone/>
            </a:pPr>
            <a:r>
              <a:rPr lang="en-US" sz="2200" dirty="0" smtClean="0">
                <a:latin typeface="Comic Sans MS" pitchFamily="66" charset="0"/>
              </a:rPr>
              <a:t>         -&gt; multimedia</a:t>
            </a:r>
          </a:p>
          <a:p>
            <a:endParaRPr lang="vi-VN" sz="1200" dirty="0" smtClean="0"/>
          </a:p>
          <a:p>
            <a:endParaRPr lang="ro-RO" sz="22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56670"/>
            <a:ext cx="2840682" cy="284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3024336" cy="13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2364854" cy="23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Mouse-</a:t>
            </a:r>
            <a:r>
              <a:rPr lang="en-US" dirty="0" err="1" smtClean="0"/>
              <a:t>ul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Mouse-</a:t>
            </a:r>
            <a:r>
              <a:rPr lang="en-US" sz="2200" dirty="0" err="1" smtClean="0">
                <a:latin typeface="Comic Sans MS" pitchFamily="66" charset="0"/>
              </a:rPr>
              <a:t>ul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este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unul</a:t>
            </a:r>
            <a:r>
              <a:rPr lang="en-US" sz="2200" dirty="0" smtClean="0">
                <a:latin typeface="Comic Sans MS" pitchFamily="66" charset="0"/>
              </a:rPr>
              <a:t> din </a:t>
            </a:r>
            <a:r>
              <a:rPr lang="en-US" sz="2200" dirty="0" err="1" smtClean="0">
                <a:latin typeface="Comic Sans MS" pitchFamily="66" charset="0"/>
              </a:rPr>
              <a:t>cele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mai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importante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dispozitive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periferice</a:t>
            </a:r>
            <a:r>
              <a:rPr lang="en-US" sz="2200" dirty="0" smtClean="0">
                <a:latin typeface="Comic Sans MS" pitchFamily="66" charset="0"/>
              </a:rPr>
              <a:t> de </a:t>
            </a:r>
            <a:r>
              <a:rPr lang="en-US" sz="2200" dirty="0" err="1" smtClean="0">
                <a:latin typeface="Comic Sans MS" pitchFamily="66" charset="0"/>
              </a:rPr>
              <a:t>intrare</a:t>
            </a:r>
            <a:r>
              <a:rPr lang="en-US" sz="2200" dirty="0" smtClean="0">
                <a:latin typeface="Comic Sans MS" pitchFamily="66" charset="0"/>
              </a:rPr>
              <a:t>.</a:t>
            </a:r>
          </a:p>
          <a:p>
            <a:r>
              <a:rPr lang="en-US" sz="2200" dirty="0" smtClean="0">
                <a:latin typeface="Comic Sans MS" pitchFamily="66" charset="0"/>
              </a:rPr>
              <a:t>Mouse-</a:t>
            </a:r>
            <a:r>
              <a:rPr lang="en-US" sz="2200" dirty="0" err="1" smtClean="0">
                <a:latin typeface="Comic Sans MS" pitchFamily="66" charset="0"/>
              </a:rPr>
              <a:t>uri</a:t>
            </a:r>
            <a:r>
              <a:rPr lang="en-US" sz="2200" dirty="0" smtClean="0">
                <a:latin typeface="Comic Sans MS" pitchFamily="66" charset="0"/>
              </a:rPr>
              <a:t> cu laser</a:t>
            </a:r>
          </a:p>
          <a:p>
            <a:r>
              <a:rPr lang="en-US" sz="2200" dirty="0" smtClean="0">
                <a:latin typeface="Comic Sans MS" pitchFamily="66" charset="0"/>
              </a:rPr>
              <a:t>Mouse-</a:t>
            </a:r>
            <a:r>
              <a:rPr lang="en-US" sz="2200" dirty="0" err="1" smtClean="0">
                <a:latin typeface="Comic Sans MS" pitchFamily="66" charset="0"/>
              </a:rPr>
              <a:t>uri</a:t>
            </a:r>
            <a:r>
              <a:rPr lang="en-US" sz="2200" dirty="0" smtClean="0">
                <a:latin typeface="Comic Sans MS" pitchFamily="66" charset="0"/>
              </a:rPr>
              <a:t> tactile</a:t>
            </a:r>
          </a:p>
          <a:p>
            <a:r>
              <a:rPr lang="en-US" sz="2200" dirty="0" smtClean="0">
                <a:latin typeface="Comic Sans MS" pitchFamily="66" charset="0"/>
              </a:rPr>
              <a:t>Mouse-</a:t>
            </a:r>
            <a:r>
              <a:rPr lang="en-US" sz="2200" dirty="0" err="1" smtClean="0">
                <a:latin typeface="Comic Sans MS" pitchFamily="66" charset="0"/>
              </a:rPr>
              <a:t>uri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neconventionale</a:t>
            </a:r>
            <a:endParaRPr lang="ro-RO" sz="22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46261"/>
            <a:ext cx="2304256" cy="18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2736304" cy="231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389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Evolutia Calculatoarelor si a Componentelor Acestuia</vt:lpstr>
      <vt:lpstr> Evolutia Calculatoarelor</vt:lpstr>
      <vt:lpstr>Unitatea centrala de prelucrare (CPU)</vt:lpstr>
      <vt:lpstr>Monitorul</vt:lpstr>
      <vt:lpstr>Imprimanta</vt:lpstr>
      <vt:lpstr>Scaner-ul</vt:lpstr>
      <vt:lpstr>Tastatura</vt:lpstr>
      <vt:lpstr>Mouse-ul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ovidiu</dc:creator>
  <cp:lastModifiedBy>ovidiu</cp:lastModifiedBy>
  <cp:revision>15</cp:revision>
  <dcterms:created xsi:type="dcterms:W3CDTF">2011-10-30T16:40:20Z</dcterms:created>
  <dcterms:modified xsi:type="dcterms:W3CDTF">2011-11-08T17:49:42Z</dcterms:modified>
</cp:coreProperties>
</file>