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69F2E2-D891-4C9A-95DE-05929C10CD6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5B81-9AB1-46CD-88C2-F7021D78D5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9F2E2-D891-4C9A-95DE-05929C10CD6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5B81-9AB1-46CD-88C2-F7021D78D5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469F2E2-D891-4C9A-95DE-05929C10CD6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5B81-9AB1-46CD-88C2-F7021D78D5B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9F2E2-D891-4C9A-95DE-05929C10CD6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5B81-9AB1-46CD-88C2-F7021D78D5B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9F2E2-D891-4C9A-95DE-05929C10CD6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5B81-9AB1-46CD-88C2-F7021D78D5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69F2E2-D891-4C9A-95DE-05929C10CD69}" type="datetimeFigureOut">
              <a:rPr lang="en-US" smtClean="0"/>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D5B81-9AB1-46CD-88C2-F7021D78D5B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69F2E2-D891-4C9A-95DE-05929C10CD69}" type="datetimeFigureOut">
              <a:rPr lang="en-US" smtClean="0"/>
              <a:t>11/4/2011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D5B81-9AB1-46CD-88C2-F7021D78D5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69F2E2-D891-4C9A-95DE-05929C10CD69}" type="datetimeFigureOut">
              <a:rPr lang="en-US" smtClean="0"/>
              <a:t>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D5B81-9AB1-46CD-88C2-F7021D78D5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469F2E2-D891-4C9A-95DE-05929C10CD69}" type="datetimeFigureOut">
              <a:rPr lang="en-US" smtClean="0"/>
              <a:t>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D5B81-9AB1-46CD-88C2-F7021D78D5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469F2E2-D891-4C9A-95DE-05929C10CD69}" type="datetimeFigureOut">
              <a:rPr lang="en-US" smtClean="0"/>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D5B81-9AB1-46CD-88C2-F7021D78D5B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9F2E2-D891-4C9A-95DE-05929C10CD69}" type="datetimeFigureOut">
              <a:rPr lang="en-US" smtClean="0"/>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D5B81-9AB1-46CD-88C2-F7021D78D5B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469F2E2-D891-4C9A-95DE-05929C10CD69}" type="datetimeFigureOut">
              <a:rPr lang="en-US" smtClean="0"/>
              <a:t>11/4/2011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86D5B81-9AB1-46CD-88C2-F7021D78D5B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4it.ro/componente-pc/amd-a-lansat-radeon-hd-6970-si-6950-7836823/" TargetMode="External"/><Relationship Id="rId2" Type="http://schemas.openxmlformats.org/officeDocument/2006/relationships/hyperlink" Target="http://www.go4it.ro/componente-pc/geforce-gtx-595-si-radeon-hd-6990-titanii-3d-isi-arata-coltii-7943831/"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go4it.ro/componente-pc/amd-radeon-hd-6990-cea-mai-rapida-placa-video-din-lume-805424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ntent.ad20.net/Storage/232802_21139371FE6447DE8F60FB8A1C77F497/index.html?id=232802&amp;dir=http%3A//content.ad20.net/Storage/232802_21139371FE6447DE8F60FB8A1C77F497/&amp;trk=1&amp;trkimg=http%3A//core.ad20.net/x0.gif&amp;click=http%3A//core.ad20.net/click&amp;site=go4it&amp;zone=Special&amp;params=%26snocache%3D1320396968485_73638956644572320%26spgid%3D32478730590082704%26sck%3Dy%26sfver%3D11%26f1pgad%3D1%26__x1ts%3D2ff02d3a%26sww%3D1421%26swh%3D799%26sifr%3D0%26pub%3D62%26site%3D3276%26section%3D136%26zone%3D78%26size%3D0x0%26xcrid%3D232802%26xgeo%3DRO%7C10%7C0%7CBucharest%7C%7C0%7C%26x1guid%3D966131103235264006%26x1ctxkw%3D__context&amp;dtime=15&amp;url=http%3A//www.go4it.ro/software/a-aparut-3dmark-11-7809649/" TargetMode="External"/><Relationship Id="rId2" Type="http://schemas.openxmlformats.org/officeDocument/2006/relationships/hyperlink" Target="http://content.ad20.net/Storage/232802_21139371FE6447DE8F60FB8A1C77F497/index.html?id=232802&amp;dir=http%3A//content.ad20.net/Storage/232802_21139371FE6447DE8F60FB8A1C77F497/&amp;trk=1&amp;trkimg=http%3A//core.ad20.net/x0.gif&amp;click=http%3A//core.ad20.net/click&amp;site=go4it&amp;zone=Special&amp;params=%26snocache%3D1320396968485_73638956644572320%26spgid%3D32478730590082704%26sck%3Dy%26sfver%3D11%26f1pgad%3D1%26__x1ts%3D2ff02d3a%26sww%3D1421%26swh%3D799%26sifr%3D0%26pub%3D62%26site%3D3276%26section%3D136%26zone%3D78%26size%3D0x0%26xcrid%3D232802%26xgeo%3DRO%7C10%7C0%7CBucharest%7C%7C0%7C%26x1guid%3D966131103235264006%26x1ctxkw%3D__context&amp;dtime=15&amp;url=http%3A//www.go4it.ro/componente-pc/amd-a-lansat-radeon-hd-6970-si-6950-7836823/"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content.ad20.net/Storage/232802_21139371FE6447DE8F60FB8A1C77F497/index.html?id=232802&amp;dir=http%3A//content.ad20.net/Storage/232802_21139371FE6447DE8F60FB8A1C77F497/&amp;trk=1&amp;trkimg=http%3A//core.ad20.net/x0.gif&amp;click=http%3A//core.ad20.net/click&amp;site=go4it&amp;zone=Special&amp;params=%26snocache%3D1320396968485_73638956644572320%26spgid%3D32478730590082704%26sck%3Dy%26sfver%3D11%26f1pgad%3D1%26__x1ts%3D2ff02d3a%26sww%3D1421%26swh%3D799%26sifr%3D0%26pub%3D62%26site%3D3276%26section%3D136%26zone%3D78%26size%3D0x0%26xcrid%3D232802%26xgeo%3DRO%7C10%7C0%7CBucharest%7C%7C0%7C%26x1guid%3D966131103235264006%26x1ctxkw%3D__context&amp;dtime=15&amp;url=http%3A//www.go4it.ro/componente-pc/geforce-gtx-595-si-radeon-hd-6990-titanii-3d-isi-arata-coltii-794383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ro.wikipedia.org/wiki/Englez%C4%83" TargetMode="External"/><Relationship Id="rId7" Type="http://schemas.openxmlformats.org/officeDocument/2006/relationships/hyperlink" Target="http://ro.wikipedia.org/wiki/Cip" TargetMode="External"/><Relationship Id="rId2" Type="http://schemas.openxmlformats.org/officeDocument/2006/relationships/hyperlink" Target="http://ro.wikipedia.org/wiki/Informa%C8%9Bie" TargetMode="External"/><Relationship Id="rId1" Type="http://schemas.openxmlformats.org/officeDocument/2006/relationships/slideLayout" Target="../slideLayouts/slideLayout2.xml"/><Relationship Id="rId6" Type="http://schemas.openxmlformats.org/officeDocument/2006/relationships/hyperlink" Target="http://ro.wikipedia.org/w/index.php?title=IC&amp;action=edit&amp;redlink=1" TargetMode="External"/><Relationship Id="rId5" Type="http://schemas.openxmlformats.org/officeDocument/2006/relationships/hyperlink" Target="http://ro.wikipedia.org/wiki/Circuit_integrat" TargetMode="External"/><Relationship Id="rId4" Type="http://schemas.openxmlformats.org/officeDocument/2006/relationships/hyperlink" Target="http://ro.wikipedia.org/wiki/Calculato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ro.wikipedia.org/wiki/SUA" TargetMode="External"/><Relationship Id="rId7" Type="http://schemas.openxmlformats.org/officeDocument/2006/relationships/hyperlink" Target="http://ro.wikipedia.org/wiki/Costa_Rica" TargetMode="External"/><Relationship Id="rId2" Type="http://schemas.openxmlformats.org/officeDocument/2006/relationships/hyperlink" Target="http://ro.wikipedia.org/wiki/Microprocesor" TargetMode="External"/><Relationship Id="rId1" Type="http://schemas.openxmlformats.org/officeDocument/2006/relationships/slideLayout" Target="../slideLayouts/slideLayout2.xml"/><Relationship Id="rId6" Type="http://schemas.openxmlformats.org/officeDocument/2006/relationships/hyperlink" Target="http://ro.wikipedia.org/wiki/Intel_Core" TargetMode="External"/><Relationship Id="rId5" Type="http://schemas.openxmlformats.org/officeDocument/2006/relationships/hyperlink" Target="http://ro.wikipedia.org/w/index.php?title=Intel_Core_2_Duo&amp;action=edit&amp;redlink=1" TargetMode="External"/><Relationship Id="rId4" Type="http://schemas.openxmlformats.org/officeDocument/2006/relationships/hyperlink" Target="http://ro.wikipedia.org/wiki/Inte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ro.wikipedia.org/wiki/Desktop" TargetMode="External"/><Relationship Id="rId2" Type="http://schemas.openxmlformats.org/officeDocument/2006/relationships/hyperlink" Target="http://ro.wikipedia.org/wiki/Calculato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ro.wikipedia.org/wiki/Englez%C4%83" TargetMode="External"/><Relationship Id="rId4" Type="http://schemas.openxmlformats.org/officeDocument/2006/relationships/hyperlink" Target="http://ro.wikipedia.org/wiki/AM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Noutati</a:t>
            </a:r>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in </a:t>
            </a:r>
            <a:r>
              <a:rPr lang="en-US"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lumea</a:t>
            </a:r>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a:t>
            </a:r>
            <a:r>
              <a:rPr lang="en-US"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calculatoarelor</a:t>
            </a:r>
            <a:endParaRPr lang="en-US"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p:txBody>
          <a:bodyPr>
            <a:prstTxWarp prst="textCascadeUp">
              <a:avLst/>
            </a:prstTxWarp>
          </a:bodyPr>
          <a:lstStyle/>
          <a:p>
            <a:pPr algn="l"/>
            <a:r>
              <a:rPr lang="en-US" dirty="0" err="1" smtClean="0"/>
              <a:t>Periferice</a:t>
            </a:r>
            <a:endParaRPr lang="en-US" dirty="0" smtClean="0"/>
          </a:p>
        </p:txBody>
      </p:sp>
    </p:spTree>
    <p:extLst>
      <p:ext uri="{BB962C8B-B14F-4D97-AF65-F5344CB8AC3E}">
        <p14:creationId xmlns:p14="http://schemas.microsoft.com/office/powerpoint/2010/main" val="2118275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bg1"/>
            </a:solidFill>
          </a:ln>
        </p:spPr>
        <p:txBody>
          <a:bodyPr>
            <a:noAutofit/>
          </a:bodyPr>
          <a:lstStyle/>
          <a:p>
            <a:r>
              <a:rPr lang="vi-VN" sz="1400" dirty="0">
                <a:solidFill>
                  <a:schemeClr val="tx1">
                    <a:lumMod val="75000"/>
                    <a:lumOff val="25000"/>
                  </a:schemeClr>
                </a:solidFill>
              </a:rPr>
              <a:t>Un calculator, numit și sistem de calcul, computer sau ordinator, este o mașină de prelucrat date și informații conform unei liste de instrucțiuni numită program</a:t>
            </a:r>
            <a:r>
              <a:rPr lang="vi-VN" sz="1400" dirty="0" smtClean="0">
                <a:solidFill>
                  <a:schemeClr val="tx1">
                    <a:lumMod val="75000"/>
                    <a:lumOff val="25000"/>
                  </a:schemeClr>
                </a:solidFill>
              </a:rPr>
              <a:t>.</a:t>
            </a:r>
            <a:endParaRPr lang="en-US" sz="1400" dirty="0" smtClean="0">
              <a:solidFill>
                <a:schemeClr val="tx1">
                  <a:lumMod val="75000"/>
                  <a:lumOff val="25000"/>
                </a:schemeClr>
              </a:solidFill>
            </a:endParaRPr>
          </a:p>
          <a:p>
            <a:r>
              <a:rPr lang="vi-VN" sz="1400" dirty="0">
                <a:solidFill>
                  <a:schemeClr val="tx1">
                    <a:lumMod val="75000"/>
                    <a:lumOff val="25000"/>
                  </a:schemeClr>
                </a:solidFill>
              </a:rPr>
              <a:t> Charles Babbage este cel dintâi care proiectează o mașină de calcul complet programabilă (1837</a:t>
            </a:r>
            <a:r>
              <a:rPr lang="vi-VN" sz="1400" dirty="0" smtClean="0">
                <a:solidFill>
                  <a:schemeClr val="tx1">
                    <a:lumMod val="75000"/>
                    <a:lumOff val="25000"/>
                  </a:schemeClr>
                </a:solidFill>
              </a:rPr>
              <a:t>)</a:t>
            </a:r>
            <a:endParaRPr lang="en-US" sz="1400" dirty="0" smtClean="0">
              <a:solidFill>
                <a:schemeClr val="tx1">
                  <a:lumMod val="75000"/>
                  <a:lumOff val="25000"/>
                </a:schemeClr>
              </a:solidFill>
            </a:endParaRPr>
          </a:p>
          <a:p>
            <a:r>
              <a:rPr lang="vi-VN" sz="1400" dirty="0">
                <a:solidFill>
                  <a:schemeClr val="tx1">
                    <a:lumMod val="75000"/>
                    <a:lumOff val="25000"/>
                  </a:schemeClr>
                </a:solidFill>
              </a:rPr>
              <a:t>Perfecționarea electronicii digitale(datorată lui Claude Shannon în anii 1930) a condus la abandonarea calculatoarelor analogice în favoarea celor digitale (numerice</a:t>
            </a:r>
            <a:r>
              <a:rPr lang="vi-VN" sz="1400" dirty="0" smtClean="0">
                <a:solidFill>
                  <a:schemeClr val="tx1">
                    <a:lumMod val="75000"/>
                    <a:lumOff val="25000"/>
                  </a:schemeClr>
                </a:solidFill>
              </a:rPr>
              <a:t>)</a:t>
            </a:r>
            <a:endParaRPr lang="en-US" sz="1400" dirty="0" smtClean="0">
              <a:solidFill>
                <a:schemeClr val="tx1">
                  <a:lumMod val="75000"/>
                  <a:lumOff val="25000"/>
                </a:schemeClr>
              </a:solidFill>
            </a:endParaRPr>
          </a:p>
          <a:p>
            <a:r>
              <a:rPr lang="vi-VN" sz="1400" dirty="0">
                <a:solidFill>
                  <a:schemeClr val="tx1">
                    <a:lumMod val="75000"/>
                    <a:lumOff val="25000"/>
                  </a:schemeClr>
                </a:solidFill>
              </a:rPr>
              <a:t>Echipa de proiectare a ENIAC-ului, recunoscând neajunsurile acestuia, a elaborat o altă arhitectură, mult mai flexibilă, care a ajuns cunoscută sub numele de arhitectura von </a:t>
            </a:r>
            <a:r>
              <a:rPr lang="vi-VN" sz="1400" dirty="0" smtClean="0">
                <a:solidFill>
                  <a:schemeClr val="tx1">
                    <a:lumMod val="75000"/>
                    <a:lumOff val="25000"/>
                  </a:schemeClr>
                </a:solidFill>
              </a:rPr>
              <a:t>Neumann</a:t>
            </a:r>
            <a:endParaRPr lang="en-US" sz="1400" dirty="0">
              <a:solidFill>
                <a:schemeClr val="tx1">
                  <a:lumMod val="75000"/>
                  <a:lumOff val="25000"/>
                </a:schemeClr>
              </a:solidFill>
            </a:endParaRPr>
          </a:p>
          <a:p>
            <a:r>
              <a:rPr lang="vi-VN" sz="1400" dirty="0">
                <a:solidFill>
                  <a:schemeClr val="tx1">
                    <a:lumMod val="75000"/>
                    <a:lumOff val="25000"/>
                  </a:schemeClr>
                </a:solidFill>
              </a:rPr>
              <a:t>În anii 1960 lămpile (tuburile electronice) au fost înlocuite de tranzistori, mult mai eficienți, mai mici, mai ieftini și mai fiabili, ceea ce a dus la miniaturizarea și ieftinirea calculatoarelor. Din anii 1970, </a:t>
            </a:r>
            <a:r>
              <a:rPr lang="vi-VN" sz="1400" dirty="0" smtClean="0">
                <a:solidFill>
                  <a:schemeClr val="tx1">
                    <a:lumMod val="75000"/>
                    <a:lumOff val="25000"/>
                  </a:schemeClr>
                </a:solidFill>
              </a:rPr>
              <a:t>adoptarea</a:t>
            </a:r>
            <a:r>
              <a:rPr lang="en-US" sz="1400" dirty="0" smtClean="0">
                <a:solidFill>
                  <a:schemeClr val="tx1">
                    <a:lumMod val="75000"/>
                    <a:lumOff val="25000"/>
                  </a:schemeClr>
                </a:solidFill>
              </a:rPr>
              <a:t> </a:t>
            </a:r>
            <a:r>
              <a:rPr lang="vi-VN" sz="1400" dirty="0" smtClean="0">
                <a:solidFill>
                  <a:schemeClr val="tx1">
                    <a:lumMod val="75000"/>
                    <a:lumOff val="25000"/>
                  </a:schemeClr>
                </a:solidFill>
              </a:rPr>
              <a:t>circuitelor </a:t>
            </a:r>
            <a:r>
              <a:rPr lang="vi-VN" sz="1400" dirty="0">
                <a:solidFill>
                  <a:schemeClr val="tx1">
                    <a:lumMod val="75000"/>
                    <a:lumOff val="25000"/>
                  </a:schemeClr>
                </a:solidFill>
              </a:rPr>
              <a:t>integrate a coborât și mai mult prețul și dimensiunea calculatoarelor, permițând printre altele și apariția calculatoarelor personale de acum</a:t>
            </a:r>
            <a:endParaRPr lang="en-US" sz="1400" dirty="0">
              <a:solidFill>
                <a:schemeClr val="tx1">
                  <a:lumMod val="75000"/>
                  <a:lumOff val="25000"/>
                </a:schemeClr>
              </a:solidFill>
            </a:endParaRPr>
          </a:p>
        </p:txBody>
      </p:sp>
      <p:sp>
        <p:nvSpPr>
          <p:cNvPr id="3" name="Title 2"/>
          <p:cNvSpPr>
            <a:spLocks noGrp="1"/>
          </p:cNvSpPr>
          <p:nvPr>
            <p:ph type="title"/>
          </p:nvPr>
        </p:nvSpPr>
        <p:spPr/>
        <p:txBody>
          <a:bodyPr/>
          <a:lstStyle/>
          <a:p>
            <a:r>
              <a:rPr lang="en-US" dirty="0" err="1" smtClean="0"/>
              <a:t>Scurt</a:t>
            </a:r>
            <a:r>
              <a:rPr lang="en-US" dirty="0" smtClean="0"/>
              <a:t> </a:t>
            </a:r>
            <a:r>
              <a:rPr lang="en-US" dirty="0" err="1" smtClean="0"/>
              <a:t>Istoric</a:t>
            </a:r>
            <a:endParaRPr lang="en-US" dirty="0"/>
          </a:p>
        </p:txBody>
      </p:sp>
    </p:spTree>
    <p:extLst>
      <p:ext uri="{BB962C8B-B14F-4D97-AF65-F5344CB8AC3E}">
        <p14:creationId xmlns:p14="http://schemas.microsoft.com/office/powerpoint/2010/main" val="62311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586133" cy="4030133"/>
          </a:xfrm>
        </p:spPr>
        <p:txBody>
          <a:bodyPr>
            <a:normAutofit/>
          </a:bodyPr>
          <a:lstStyle/>
          <a:p>
            <a:r>
              <a:rPr lang="vi-VN" dirty="0">
                <a:solidFill>
                  <a:schemeClr val="tx1">
                    <a:lumMod val="75000"/>
                    <a:lumOff val="25000"/>
                  </a:schemeClr>
                </a:solidFill>
              </a:rPr>
              <a:t>O placă video, adaptor video sau placă grafică este un card de expansiune a cărui funcție este de a genera imagini căte un monitor. Multe plăci video au funcții adăugate, precum redarea accelerată de scene 3D și grafică 2D, adaptor TV tuner, decodare MPEG-2/MPEG-4 sau capacitatea de a utiliza mai multe monitoare (multi-monitor). Alte plăci video moderne sunt utilizate pentru scopuri mai exigente, precum jocurile PC</a:t>
            </a:r>
            <a:r>
              <a:rPr lang="vi-VN" dirty="0" smtClean="0">
                <a:solidFill>
                  <a:schemeClr val="tx1">
                    <a:lumMod val="75000"/>
                    <a:lumOff val="25000"/>
                  </a:schemeClr>
                </a:solidFill>
              </a:rPr>
              <a:t>.</a:t>
            </a:r>
            <a:endParaRPr lang="en-US" dirty="0" smtClean="0">
              <a:solidFill>
                <a:schemeClr val="tx1">
                  <a:lumMod val="75000"/>
                  <a:lumOff val="25000"/>
                </a:schemeClr>
              </a:solidFill>
            </a:endParaRPr>
          </a:p>
          <a:p>
            <a:endParaRPr lang="en-US" dirty="0"/>
          </a:p>
        </p:txBody>
      </p:sp>
      <p:sp>
        <p:nvSpPr>
          <p:cNvPr id="3" name="Title 2"/>
          <p:cNvSpPr>
            <a:spLocks noGrp="1"/>
          </p:cNvSpPr>
          <p:nvPr>
            <p:ph type="title"/>
          </p:nvPr>
        </p:nvSpPr>
        <p:spPr/>
        <p:txBody>
          <a:bodyPr/>
          <a:lstStyle/>
          <a:p>
            <a:r>
              <a:rPr lang="en-US" dirty="0" err="1" smtClean="0"/>
              <a:t>Placile</a:t>
            </a:r>
            <a:r>
              <a:rPr lang="en-US" dirty="0" smtClean="0"/>
              <a:t> video</a:t>
            </a:r>
            <a:endParaRPr lang="en-US" dirty="0"/>
          </a:p>
        </p:txBody>
      </p:sp>
    </p:spTree>
    <p:extLst>
      <p:ext uri="{BB962C8B-B14F-4D97-AF65-F5344CB8AC3E}">
        <p14:creationId xmlns:p14="http://schemas.microsoft.com/office/powerpoint/2010/main" val="2927359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52600"/>
            <a:ext cx="3733800" cy="4800600"/>
          </a:xfrm>
        </p:spPr>
        <p:txBody>
          <a:bodyPr>
            <a:normAutofit fontScale="55000" lnSpcReduction="20000"/>
          </a:bodyPr>
          <a:lstStyle/>
          <a:p>
            <a:r>
              <a:rPr lang="vi-VN" dirty="0"/>
              <a:t>NVIDIA a lansat </a:t>
            </a:r>
            <a:r>
              <a:rPr lang="vi-VN" u="sng" dirty="0">
                <a:hlinkClick r:id="rId2" tooltip="GeForce GTX 590 şi Radeon HD 6990 – titanii 3D îşi arată colţii"/>
              </a:rPr>
              <a:t>GeForce GTX 590</a:t>
            </a:r>
            <a:r>
              <a:rPr lang="vi-VN" dirty="0"/>
              <a:t>, o placă video </a:t>
            </a:r>
            <a:r>
              <a:rPr lang="vi-VN" b="1" dirty="0"/>
              <a:t>dual-GPU</a:t>
            </a:r>
            <a:r>
              <a:rPr lang="vi-VN" dirty="0"/>
              <a:t> cu </a:t>
            </a:r>
            <a:r>
              <a:rPr lang="vi-VN" b="1" dirty="0"/>
              <a:t>3GB memorie GDDR5</a:t>
            </a:r>
            <a:r>
              <a:rPr lang="vi-VN" dirty="0"/>
              <a:t> şi procesoare grafice din seria </a:t>
            </a:r>
            <a:r>
              <a:rPr lang="vi-VN" b="1" dirty="0"/>
              <a:t>GF110</a:t>
            </a:r>
            <a:r>
              <a:rPr lang="vi-VN" dirty="0"/>
              <a:t>, aceleaşi folosite şi pentru seria GeForce GTX 580</a:t>
            </a:r>
            <a:r>
              <a:rPr lang="vi-VN" dirty="0" smtClean="0"/>
              <a:t>.</a:t>
            </a:r>
            <a:endParaRPr lang="en-US" dirty="0" smtClean="0"/>
          </a:p>
          <a:p>
            <a:pPr fontAlgn="base"/>
            <a:r>
              <a:rPr lang="vi-VN" b="1" dirty="0"/>
              <a:t>GeForce GTX 590</a:t>
            </a:r>
            <a:r>
              <a:rPr lang="vi-VN" dirty="0"/>
              <a:t> încearcă să fure coroana de rege al plăcilor video de la recent lansata </a:t>
            </a:r>
            <a:r>
              <a:rPr lang="vi-VN" b="1" dirty="0"/>
              <a:t>AMD Radeon HD 6990,</a:t>
            </a:r>
            <a:r>
              <a:rPr lang="vi-VN" dirty="0"/>
              <a:t> model bazat tot pe o configuraţie dual-GPU, dar echipat cu un total de 4GB memorie GDDR5 şi procesoare grafice din seria Cayman, folosite până acum în seria </a:t>
            </a:r>
            <a:r>
              <a:rPr lang="vi-VN" u="sng" dirty="0">
                <a:hlinkClick r:id="rId3" tooltip="AMD a lansat Radeon HD 6970 şi 6950"/>
              </a:rPr>
              <a:t>Radeon HD 6970</a:t>
            </a:r>
            <a:r>
              <a:rPr lang="vi-VN" dirty="0"/>
              <a:t>.</a:t>
            </a:r>
          </a:p>
          <a:p>
            <a:pPr fontAlgn="base"/>
            <a:r>
              <a:rPr lang="vi-VN" dirty="0"/>
              <a:t>Spre deosebire de AMD, cu al său </a:t>
            </a:r>
            <a:r>
              <a:rPr lang="vi-VN" u="sng" dirty="0">
                <a:hlinkClick r:id="rId4" tooltip="AMD Radeon HD 6990 - cea mai rapidă placă video din lume"/>
              </a:rPr>
              <a:t>Radeon HD 6990</a:t>
            </a:r>
            <a:r>
              <a:rPr lang="vi-VN" dirty="0"/>
              <a:t>, optimizat pentru un consum tipic de 350W dar prevăzut cu un bios secundar pentru overclocking, ce ridică limita de consum la 450W, NVIDIA a încercat să rămână pe cât posibil la pragul de 350W pentru consumul de energie. Pentru atingerea acestui ideal, frecvenţele de funcţionare au fost ajustate la valori mai conservatoare, considerabil mai mici decât în cazul seriei GeForce GTX 580, versiunea cu un singur GPU.</a:t>
            </a:r>
          </a:p>
          <a:p>
            <a:endParaRPr lang="en-US" dirty="0"/>
          </a:p>
        </p:txBody>
      </p:sp>
      <p:sp>
        <p:nvSpPr>
          <p:cNvPr id="3" name="Title 2"/>
          <p:cNvSpPr>
            <a:spLocks noGrp="1"/>
          </p:cNvSpPr>
          <p:nvPr>
            <p:ph type="title"/>
          </p:nvPr>
        </p:nvSpPr>
        <p:spPr/>
        <p:txBody>
          <a:bodyPr/>
          <a:lstStyle/>
          <a:p>
            <a:r>
              <a:rPr lang="en-US" dirty="0" smtClean="0"/>
              <a:t>GeForce GTX 590</a:t>
            </a:r>
            <a:endParaRPr lang="en-US"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828800"/>
            <a:ext cx="393062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447295"/>
            <a:ext cx="3009900" cy="339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477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0" y="1600200"/>
            <a:ext cx="3098800" cy="4525963"/>
          </a:xfrm>
        </p:spPr>
        <p:txBody>
          <a:bodyPr>
            <a:normAutofit fontScale="47500" lnSpcReduction="20000"/>
          </a:bodyPr>
          <a:lstStyle/>
          <a:p>
            <a:pPr fontAlgn="base"/>
            <a:r>
              <a:rPr lang="vi-VN" dirty="0"/>
              <a:t>AMD Radeon HD 6990 este versiunea cu două unităţi GPU a lui </a:t>
            </a:r>
            <a:r>
              <a:rPr lang="vi-VN" u="sng" dirty="0">
                <a:hlinkClick r:id="rId2" tooltip="AMD a lansat Radeon HD 6970 şi 6950"/>
              </a:rPr>
              <a:t>Radeon HD 6970</a:t>
            </a:r>
            <a:r>
              <a:rPr lang="vi-VN" dirty="0"/>
              <a:t>, aproape de două ori mai performantă şi echipată cu o cantitate dublă de memorie video</a:t>
            </a:r>
            <a:r>
              <a:rPr lang="vi-VN" dirty="0" smtClean="0"/>
              <a:t>.</a:t>
            </a:r>
            <a:r>
              <a:rPr lang="vi-VN" dirty="0"/>
              <a:t> Cea mai rapidă placă video de la AMD pune la dispoziţie un total de </a:t>
            </a:r>
            <a:r>
              <a:rPr lang="vi-VN" b="1" dirty="0"/>
              <a:t>4GB memorie video</a:t>
            </a:r>
            <a:r>
              <a:rPr lang="vi-VN" dirty="0"/>
              <a:t> şi </a:t>
            </a:r>
            <a:r>
              <a:rPr lang="vi-VN" b="1" dirty="0"/>
              <a:t>două unităţi GPU</a:t>
            </a:r>
            <a:r>
              <a:rPr lang="vi-VN" dirty="0"/>
              <a:t> din seria </a:t>
            </a:r>
            <a:r>
              <a:rPr lang="vi-VN" b="1" dirty="0"/>
              <a:t>Cayman XT</a:t>
            </a:r>
            <a:r>
              <a:rPr lang="vi-VN" dirty="0"/>
              <a:t>, bazate pe a doua generaţie a arhitecturii compatibile </a:t>
            </a:r>
            <a:r>
              <a:rPr lang="vi-VN" u="sng" dirty="0">
                <a:hlinkClick r:id="rId3" tooltip="A apărut 3DMark 11"/>
              </a:rPr>
              <a:t>DirectX 11</a:t>
            </a:r>
            <a:r>
              <a:rPr lang="vi-VN" dirty="0"/>
              <a:t>.</a:t>
            </a:r>
          </a:p>
          <a:p>
            <a:pPr fontAlgn="base"/>
            <a:r>
              <a:rPr lang="vi-VN" b="1" dirty="0"/>
              <a:t>Radeon HD 6990,</a:t>
            </a:r>
            <a:r>
              <a:rPr lang="vi-VN" dirty="0"/>
              <a:t> pe numele său de cod </a:t>
            </a:r>
            <a:r>
              <a:rPr lang="vi-VN" u="sng" dirty="0">
                <a:hlinkClick r:id="rId4" tooltip="GeForce GTX 595 şi Radeon HD 6990 – titanii 3D îşi arată colţii"/>
              </a:rPr>
              <a:t>Antiles</a:t>
            </a:r>
            <a:r>
              <a:rPr lang="vi-VN" dirty="0"/>
              <a:t>, este într-adevăr cea mai rapidă placă video din lume, dar şi cea mai fierbinte şi însetată de energie, afişând un consum estimat la </a:t>
            </a:r>
            <a:r>
              <a:rPr lang="vi-VN" b="1" dirty="0"/>
              <a:t>350W</a:t>
            </a:r>
            <a:r>
              <a:rPr lang="vi-VN" dirty="0"/>
              <a:t> pentru sesiunile de jocuri şi chiar </a:t>
            </a:r>
            <a:r>
              <a:rPr lang="vi-VN" b="1" dirty="0"/>
              <a:t>375W dacă dezactivăm funcţia PowerTune</a:t>
            </a:r>
            <a:r>
              <a:rPr lang="vi-VN" dirty="0"/>
              <a:t> de economisire a energiei.</a:t>
            </a:r>
          </a:p>
          <a:p>
            <a:pPr fontAlgn="base"/>
            <a:r>
              <a:rPr lang="vi-VN" b="1" dirty="0"/>
              <a:t>Radeon HD 6990</a:t>
            </a:r>
            <a:r>
              <a:rPr lang="vi-VN" dirty="0"/>
              <a:t> suportă în mod nativ </a:t>
            </a:r>
            <a:r>
              <a:rPr lang="vi-VN" b="1" dirty="0"/>
              <a:t>configuraţii cu până la 5 monitoare,</a:t>
            </a:r>
            <a:r>
              <a:rPr lang="vi-VN" dirty="0"/>
              <a:t> prin tehnologia </a:t>
            </a:r>
            <a:r>
              <a:rPr lang="vi-VN" b="1" dirty="0"/>
              <a:t>AMD Eyefinity,</a:t>
            </a:r>
            <a:r>
              <a:rPr lang="vi-VN" dirty="0"/>
              <a:t> sau chiar 6 monitoare dacă folosim conectori speciali </a:t>
            </a:r>
            <a:r>
              <a:rPr lang="vi-VN" b="1" dirty="0"/>
              <a:t>DisplayPort 1.2</a:t>
            </a:r>
            <a:r>
              <a:rPr lang="vi-VN" dirty="0"/>
              <a:t>, ce trebuie achiziţionaţi separat. Pe bracket-ul plăcii video găsim </a:t>
            </a:r>
            <a:r>
              <a:rPr lang="vi-VN" b="1" dirty="0"/>
              <a:t>doi conectori DVI-D şi patru conectori mini-HDMI.</a:t>
            </a:r>
            <a:endParaRPr lang="vi-VN" dirty="0"/>
          </a:p>
          <a:p>
            <a:pPr fontAlgn="base"/>
            <a:r>
              <a:rPr lang="vi-VN" dirty="0"/>
              <a:t>Tehnologia </a:t>
            </a:r>
            <a:r>
              <a:rPr lang="vi-VN" b="1" dirty="0"/>
              <a:t>AMD HD3D</a:t>
            </a:r>
            <a:r>
              <a:rPr lang="vi-VN" dirty="0"/>
              <a:t> permite folosirea ochelarilor 3D stereoscopici pentru jocuri şi filme, împreună cu monitoare prevăzute cu conexiune DVI-D şi HDMI 1.4a.</a:t>
            </a:r>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a:t>AMD Radeon HD 6990</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76400"/>
            <a:ext cx="4724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585" y="4506686"/>
            <a:ext cx="4191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509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3014133" cy="3450696"/>
          </a:xfrm>
        </p:spPr>
        <p:txBody>
          <a:bodyPr>
            <a:normAutofit fontScale="70000" lnSpcReduction="20000"/>
          </a:bodyPr>
          <a:lstStyle/>
          <a:p>
            <a:r>
              <a:rPr lang="vi-VN" b="1" dirty="0"/>
              <a:t>Microprocesorul</a:t>
            </a:r>
            <a:r>
              <a:rPr lang="vi-VN" dirty="0"/>
              <a:t>, uneori numit și procesor, este unitatea centrală de prelucre a </a:t>
            </a:r>
            <a:r>
              <a:rPr lang="vi-VN" dirty="0">
                <a:hlinkClick r:id="rId2" tooltip="Informație"/>
              </a:rPr>
              <a:t>informației</a:t>
            </a:r>
            <a:r>
              <a:rPr lang="vi-VN" dirty="0"/>
              <a:t> (U.C.P. sau în </a:t>
            </a:r>
            <a:r>
              <a:rPr lang="vi-VN" dirty="0">
                <a:hlinkClick r:id="rId3" tooltip="Engleză"/>
              </a:rPr>
              <a:t>engleză</a:t>
            </a:r>
            <a:r>
              <a:rPr lang="vi-VN" dirty="0"/>
              <a:t>: </a:t>
            </a:r>
            <a:r>
              <a:rPr lang="vi-VN" i="1" dirty="0"/>
              <a:t>CPU</a:t>
            </a:r>
            <a:r>
              <a:rPr lang="vi-VN" dirty="0"/>
              <a:t>) a unui </a:t>
            </a:r>
            <a:r>
              <a:rPr lang="vi-VN" dirty="0">
                <a:hlinkClick r:id="rId4" tooltip="Calculator"/>
              </a:rPr>
              <a:t>calculator</a:t>
            </a:r>
            <a:r>
              <a:rPr lang="vi-VN" dirty="0"/>
              <a:t> sau a unui sistem electronic structurat funcțional (care coordonează sistemul) și care, fizic, se prezintă sub forma unui </a:t>
            </a:r>
            <a:r>
              <a:rPr lang="vi-VN" dirty="0">
                <a:hlinkClick r:id="rId5" tooltip="Circuit integrat"/>
              </a:rPr>
              <a:t>circuit electronic integrat</a:t>
            </a:r>
            <a:r>
              <a:rPr lang="vi-VN" dirty="0"/>
              <a:t> </a:t>
            </a:r>
            <a:r>
              <a:rPr lang="vi-VN" i="1" dirty="0">
                <a:hlinkClick r:id="rId6" tooltip="IC — pagină inexistentă"/>
              </a:rPr>
              <a:t>IC</a:t>
            </a:r>
            <a:r>
              <a:rPr lang="vi-VN" dirty="0"/>
              <a:t> cunoscut și sub numele de</a:t>
            </a:r>
            <a:r>
              <a:rPr lang="vi-VN" dirty="0">
                <a:hlinkClick r:id="rId7" tooltip="Cip"/>
              </a:rPr>
              <a:t>cip</a:t>
            </a:r>
            <a:r>
              <a:rPr lang="vi-VN" dirty="0"/>
              <a:t> electronic. </a:t>
            </a:r>
            <a:endParaRPr lang="en-US" dirty="0"/>
          </a:p>
        </p:txBody>
      </p:sp>
      <p:sp>
        <p:nvSpPr>
          <p:cNvPr id="3" name="Title 2"/>
          <p:cNvSpPr>
            <a:spLocks noGrp="1"/>
          </p:cNvSpPr>
          <p:nvPr>
            <p:ph type="title"/>
          </p:nvPr>
        </p:nvSpPr>
        <p:spPr/>
        <p:txBody>
          <a:bodyPr/>
          <a:lstStyle/>
          <a:p>
            <a:r>
              <a:rPr lang="en-US" dirty="0" err="1" smtClean="0"/>
              <a:t>Procesoare</a:t>
            </a:r>
            <a:endParaRPr lang="en-US"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809876"/>
            <a:ext cx="35814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573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76400"/>
            <a:ext cx="3395133" cy="4449763"/>
          </a:xfrm>
        </p:spPr>
        <p:txBody>
          <a:bodyPr>
            <a:normAutofit fontScale="55000" lnSpcReduction="20000"/>
          </a:bodyPr>
          <a:lstStyle/>
          <a:p>
            <a:r>
              <a:rPr lang="en-US" b="1" dirty="0"/>
              <a:t>I</a:t>
            </a:r>
            <a:r>
              <a:rPr lang="vi-VN" b="1" dirty="0" smtClean="0"/>
              <a:t>ntel </a:t>
            </a:r>
            <a:r>
              <a:rPr lang="vi-VN" b="1" dirty="0"/>
              <a:t>Core i7</a:t>
            </a:r>
            <a:r>
              <a:rPr lang="vi-VN" dirty="0"/>
              <a:t> este o familie de </a:t>
            </a:r>
            <a:r>
              <a:rPr lang="vi-VN" dirty="0">
                <a:hlinkClick r:id="rId2" tooltip="Microprocesor"/>
              </a:rPr>
              <a:t>procesoare</a:t>
            </a:r>
            <a:r>
              <a:rPr lang="vi-VN" dirty="0"/>
              <a:t> de tip </a:t>
            </a:r>
            <a:r>
              <a:rPr lang="vi-VN" i="1" dirty="0"/>
              <a:t>desktop</a:t>
            </a:r>
            <a:r>
              <a:rPr lang="vi-VN" dirty="0"/>
              <a:t> x86-64 </a:t>
            </a:r>
            <a:r>
              <a:rPr lang="vi-VN" i="1" dirty="0"/>
              <a:t>high-end</a:t>
            </a:r>
            <a:r>
              <a:rPr lang="vi-VN" dirty="0"/>
              <a:t>, prima familie de procesoare de la compania </a:t>
            </a:r>
            <a:r>
              <a:rPr lang="vi-VN" dirty="0">
                <a:hlinkClick r:id="rId3" tooltip="SUA"/>
              </a:rPr>
              <a:t>americană</a:t>
            </a:r>
            <a:r>
              <a:rPr lang="vi-VN" dirty="0"/>
              <a:t> </a:t>
            </a:r>
            <a:r>
              <a:rPr lang="vi-VN" dirty="0">
                <a:hlinkClick r:id="rId4" tooltip="Intel"/>
              </a:rPr>
              <a:t>Intel</a:t>
            </a:r>
            <a:r>
              <a:rPr lang="vi-VN" dirty="0"/>
              <a:t> care folosește microarhitectura numită „Intel Nehalem”, fiind în același timp succesorul familiei de procesoare </a:t>
            </a:r>
            <a:r>
              <a:rPr lang="vi-VN" dirty="0">
                <a:hlinkClick r:id="rId5" tooltip="Intel Core 2 Duo — pagină inexistentă"/>
              </a:rPr>
              <a:t>Intel Core 2 Duo</a:t>
            </a:r>
            <a:r>
              <a:rPr lang="vi-VN" dirty="0"/>
              <a:t>. Modelele acestei familii de procesoare sunt alcătuite din 4 nuclee de tip monolitic (design monolitic înseamnă nuclee separate</a:t>
            </a:r>
            <a:r>
              <a:rPr lang="vi-VN" dirty="0" smtClean="0"/>
              <a:t>)</a:t>
            </a:r>
            <a:r>
              <a:rPr lang="en-US" dirty="0" smtClean="0"/>
              <a:t>.</a:t>
            </a:r>
            <a:r>
              <a:rPr lang="vi-VN" dirty="0"/>
              <a:t> Procesoarele Core i7 se fabrică pe nucleul cu denumirea „Bloomfield”. Potrivit companiei Intel, noul sistem de denumiri îi ajută pe cumpărători să se decidă mai ușor asupra produselor pe care le achiziționează, în timp ce marca "</a:t>
            </a:r>
            <a:r>
              <a:rPr lang="vi-VN" dirty="0">
                <a:hlinkClick r:id="rId6" tooltip="Intel Core"/>
              </a:rPr>
              <a:t>Intel Core</a:t>
            </a:r>
            <a:r>
              <a:rPr lang="vi-VN" dirty="0"/>
              <a:t>" continuă să existe. Core i7 a fost produs prima dată în fabrica din </a:t>
            </a:r>
            <a:r>
              <a:rPr lang="vi-VN" dirty="0">
                <a:hlinkClick r:id="rId7" tooltip="Costa Rica"/>
              </a:rPr>
              <a:t>Costa Rica</a:t>
            </a:r>
            <a:r>
              <a:rPr lang="vi-VN" dirty="0"/>
              <a:t>, dar momentan se produce și în fabricile lui Intel din </a:t>
            </a:r>
            <a:r>
              <a:rPr lang="vi-VN" dirty="0">
                <a:hlinkClick r:id="rId3" tooltip="SUA"/>
              </a:rPr>
              <a:t>SUA</a:t>
            </a:r>
            <a:r>
              <a:rPr lang="vi-VN" dirty="0"/>
              <a:t>.</a:t>
            </a:r>
            <a:endParaRPr lang="en-US" dirty="0"/>
          </a:p>
        </p:txBody>
      </p:sp>
      <p:sp>
        <p:nvSpPr>
          <p:cNvPr id="3" name="Title 2"/>
          <p:cNvSpPr>
            <a:spLocks noGrp="1"/>
          </p:cNvSpPr>
          <p:nvPr>
            <p:ph type="title"/>
          </p:nvPr>
        </p:nvSpPr>
        <p:spPr>
          <a:xfrm>
            <a:off x="381000" y="304800"/>
            <a:ext cx="8229600" cy="1252728"/>
          </a:xfrm>
        </p:spPr>
        <p:txBody>
          <a:bodyPr/>
          <a:lstStyle/>
          <a:p>
            <a:r>
              <a:rPr lang="en-US" dirty="0" smtClean="0"/>
              <a:t>Intel I7</a:t>
            </a:r>
            <a:endParaRPr lang="en-US" dirty="0"/>
          </a:p>
        </p:txBody>
      </p:sp>
      <p:sp>
        <p:nvSpPr>
          <p:cNvPr id="4" name="Rectangle 3"/>
          <p:cNvSpPr/>
          <p:nvPr/>
        </p:nvSpPr>
        <p:spPr>
          <a:xfrm>
            <a:off x="5562600" y="1676400"/>
            <a:ext cx="3505200" cy="3108543"/>
          </a:xfrm>
          <a:prstGeom prst="rect">
            <a:avLst/>
          </a:prstGeom>
        </p:spPr>
        <p:txBody>
          <a:bodyPr wrap="square">
            <a:spAutoFit/>
          </a:bodyPr>
          <a:lstStyle/>
          <a:p>
            <a:r>
              <a:rPr lang="vi-VN" sz="1400" dirty="0" smtClean="0"/>
              <a:t>Microprocesor</a:t>
            </a:r>
          </a:p>
          <a:p>
            <a:r>
              <a:rPr lang="vi-VN" sz="1400" dirty="0" smtClean="0"/>
              <a:t>Produs	Din noiembrie 2008</a:t>
            </a:r>
          </a:p>
          <a:p>
            <a:r>
              <a:rPr lang="vi-VN" sz="1400" dirty="0" smtClean="0"/>
              <a:t>Proiectat de	Intel</a:t>
            </a:r>
          </a:p>
          <a:p>
            <a:r>
              <a:rPr lang="vi-VN" sz="1400" dirty="0" smtClean="0"/>
              <a:t>Fabricanți principali	Intel</a:t>
            </a:r>
          </a:p>
          <a:p>
            <a:r>
              <a:rPr lang="vi-VN" sz="1400" dirty="0" smtClean="0"/>
              <a:t>Frecvența maximă de ceas a unității	2,66 GHz până la 3,33 GHz</a:t>
            </a:r>
          </a:p>
          <a:p>
            <a:r>
              <a:rPr lang="vi-VN" sz="1400" dirty="0" smtClean="0"/>
              <a:t>Viteze FSB	4,8 GT/s până la 6,4 GT/s</a:t>
            </a:r>
          </a:p>
          <a:p>
            <a:r>
              <a:rPr lang="vi-VN" sz="1400" dirty="0" smtClean="0"/>
              <a:t>Dimensiunea minimă	0,045 µm</a:t>
            </a:r>
          </a:p>
          <a:p>
            <a:r>
              <a:rPr lang="vi-VN" sz="1400" dirty="0" smtClean="0"/>
              <a:t>Set de instrucțiuni	x86, x86-64, MMX, SSE, SSE2, SSE3, SSSE3, SSE4.1, SSE4.2</a:t>
            </a:r>
          </a:p>
          <a:p>
            <a:r>
              <a:rPr lang="vi-VN" sz="1400" dirty="0" smtClean="0"/>
              <a:t>Microarhitectură	Nehalem</a:t>
            </a:r>
          </a:p>
          <a:p>
            <a:r>
              <a:rPr lang="vi-VN" sz="1400" dirty="0" smtClean="0"/>
              <a:t>Nuclee	4</a:t>
            </a:r>
          </a:p>
          <a:p>
            <a:r>
              <a:rPr lang="vi-VN" sz="1400" dirty="0" smtClean="0"/>
              <a:t>Socluri	Socket B (LGA 1366)</a:t>
            </a:r>
          </a:p>
          <a:p>
            <a:r>
              <a:rPr lang="vi-VN" sz="1400" dirty="0" smtClean="0"/>
              <a:t>Numele nucleelor	Bloomfield</a:t>
            </a:r>
            <a:endParaRPr lang="en-US" sz="1400" dirty="0"/>
          </a:p>
        </p:txBody>
      </p:sp>
    </p:spTree>
    <p:extLst>
      <p:ext uri="{BB962C8B-B14F-4D97-AF65-F5344CB8AC3E}">
        <p14:creationId xmlns:p14="http://schemas.microsoft.com/office/powerpoint/2010/main" val="1157933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3318933" cy="3450696"/>
          </a:xfrm>
        </p:spPr>
        <p:txBody>
          <a:bodyPr>
            <a:normAutofit fontScale="85000" lnSpcReduction="20000"/>
          </a:bodyPr>
          <a:lstStyle/>
          <a:p>
            <a:r>
              <a:rPr lang="en-US" dirty="0" err="1" smtClean="0">
                <a:latin typeface="Arial Rounded MT Bold" pitchFamily="34" charset="0"/>
              </a:rPr>
              <a:t>Phenom</a:t>
            </a:r>
            <a:r>
              <a:rPr lang="en-US" dirty="0" smtClean="0">
                <a:latin typeface="Arial Rounded MT Bold" pitchFamily="34" charset="0"/>
              </a:rPr>
              <a:t> </a:t>
            </a:r>
            <a:r>
              <a:rPr lang="vi-VN" dirty="0"/>
              <a:t>reprezintă linia de procesoare de </a:t>
            </a:r>
            <a:r>
              <a:rPr lang="vi-VN" dirty="0">
                <a:hlinkClick r:id="rId2" tooltip="Calculator"/>
              </a:rPr>
              <a:t>calculatoare</a:t>
            </a:r>
            <a:r>
              <a:rPr lang="vi-VN" dirty="0"/>
              <a:t> </a:t>
            </a:r>
            <a:r>
              <a:rPr lang="vi-VN" dirty="0">
                <a:hlinkClick r:id="rId3" tooltip="Desktop"/>
              </a:rPr>
              <a:t>desktop</a:t>
            </a:r>
            <a:r>
              <a:rPr lang="vi-VN" dirty="0"/>
              <a:t> de la compania americană </a:t>
            </a:r>
            <a:r>
              <a:rPr lang="vi-VN" dirty="0">
                <a:hlinkClick r:id="rId4" tooltip="AMD"/>
              </a:rPr>
              <a:t>AMD</a:t>
            </a:r>
            <a:r>
              <a:rPr lang="vi-VN" dirty="0"/>
              <a:t>, bazată pe microarhitectura K10. Versiunile cu trei nuclee (</a:t>
            </a:r>
            <a:r>
              <a:rPr lang="vi-VN" dirty="0">
                <a:hlinkClick r:id="rId5" tooltip="Engleză"/>
              </a:rPr>
              <a:t>engleză</a:t>
            </a:r>
            <a:r>
              <a:rPr lang="vi-VN" dirty="0"/>
              <a:t>: </a:t>
            </a:r>
            <a:r>
              <a:rPr lang="vi-VN" i="1" dirty="0"/>
              <a:t>triple core</a:t>
            </a:r>
            <a:r>
              <a:rPr lang="vi-VN" dirty="0"/>
              <a:t>) aparțin seriei Phenom 8000, iar cele cu patru nuclee (engleză: </a:t>
            </a:r>
            <a:r>
              <a:rPr lang="vi-VN" i="1" dirty="0"/>
              <a:t>quad core</a:t>
            </a:r>
            <a:r>
              <a:rPr lang="vi-VN" dirty="0"/>
              <a:t>) aparțin seriei Phenom X4 9000. </a:t>
            </a:r>
            <a:endParaRPr lang="en-US" dirty="0" smtClean="0">
              <a:latin typeface="Arial Rounded MT Bold" pitchFamily="34" charset="0"/>
            </a:endParaRPr>
          </a:p>
        </p:txBody>
      </p:sp>
      <p:sp>
        <p:nvSpPr>
          <p:cNvPr id="3" name="Title 2"/>
          <p:cNvSpPr>
            <a:spLocks noGrp="1"/>
          </p:cNvSpPr>
          <p:nvPr>
            <p:ph type="title"/>
          </p:nvPr>
        </p:nvSpPr>
        <p:spPr>
          <a:xfrm>
            <a:off x="457200" y="329613"/>
            <a:ext cx="8229600" cy="1252728"/>
          </a:xfrm>
        </p:spPr>
        <p:txBody>
          <a:bodyPr/>
          <a:lstStyle/>
          <a:p>
            <a:r>
              <a:rPr lang="en-US" b="1" dirty="0" err="1"/>
              <a:t>Phenom</a:t>
            </a:r>
            <a:endParaRPr lang="en-US"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371600"/>
            <a:ext cx="256630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64153" y="1905000"/>
            <a:ext cx="2679247" cy="369332"/>
          </a:xfrm>
          <a:prstGeom prst="rect">
            <a:avLst/>
          </a:prstGeom>
          <a:noFill/>
        </p:spPr>
        <p:txBody>
          <a:bodyPr wrap="square" rtlCol="0">
            <a:spAutoFit/>
          </a:bodyPr>
          <a:lstStyle/>
          <a:p>
            <a:r>
              <a:rPr lang="en-US" dirty="0" err="1" smtClean="0"/>
              <a:t>Arhitectura</a:t>
            </a:r>
            <a:r>
              <a:rPr lang="en-US" dirty="0" smtClean="0"/>
              <a:t> </a:t>
            </a:r>
            <a:r>
              <a:rPr lang="en-US" dirty="0" err="1" smtClean="0"/>
              <a:t>Phenom</a:t>
            </a:r>
            <a:r>
              <a:rPr lang="en-US" dirty="0" smtClean="0"/>
              <a:t> X4</a:t>
            </a:r>
            <a:endParaRPr lang="en-US" dirty="0"/>
          </a:p>
        </p:txBody>
      </p:sp>
      <p:sp>
        <p:nvSpPr>
          <p:cNvPr id="6" name="Rectangle 5"/>
          <p:cNvSpPr/>
          <p:nvPr/>
        </p:nvSpPr>
        <p:spPr>
          <a:xfrm>
            <a:off x="5181600" y="3895725"/>
            <a:ext cx="3657600" cy="2893100"/>
          </a:xfrm>
          <a:prstGeom prst="rect">
            <a:avLst/>
          </a:prstGeom>
        </p:spPr>
        <p:txBody>
          <a:bodyPr wrap="square">
            <a:spAutoFit/>
          </a:bodyPr>
          <a:lstStyle/>
          <a:p>
            <a:r>
              <a:rPr lang="vi-VN" sz="1400" dirty="0" smtClean="0"/>
              <a:t>Produs	2007</a:t>
            </a:r>
          </a:p>
          <a:p>
            <a:r>
              <a:rPr lang="vi-VN" sz="1400" dirty="0" smtClean="0"/>
              <a:t>Proiectat de	Advanced Micro Devices (AMD)</a:t>
            </a:r>
          </a:p>
          <a:p>
            <a:r>
              <a:rPr lang="vi-VN" sz="1400" dirty="0" smtClean="0"/>
              <a:t>Frecvența maximă de ceas a unității	1,8  până la 3,0 </a:t>
            </a:r>
          </a:p>
          <a:p>
            <a:r>
              <a:rPr lang="vi-VN" sz="1400" dirty="0" smtClean="0"/>
              <a:t>Viteze FSB	1,6  până la 2,0 </a:t>
            </a:r>
          </a:p>
          <a:p>
            <a:r>
              <a:rPr lang="vi-VN" sz="1400" dirty="0" smtClean="0"/>
              <a:t>Dimensiunea minimă	0,045 µm</a:t>
            </a:r>
          </a:p>
          <a:p>
            <a:r>
              <a:rPr lang="vi-VN" sz="1400" dirty="0" smtClean="0"/>
              <a:t>Set de instrucțiuni	MMX, SSE, SSE2, SSE3, SSE4a, x86-64, 3DNow!</a:t>
            </a:r>
          </a:p>
          <a:p>
            <a:r>
              <a:rPr lang="vi-VN" sz="1400" dirty="0" smtClean="0"/>
              <a:t>Microarhitectură	K10</a:t>
            </a:r>
          </a:p>
          <a:p>
            <a:r>
              <a:rPr lang="vi-VN" sz="1400" dirty="0" smtClean="0"/>
              <a:t>Nuclee	3 sau 4</a:t>
            </a:r>
          </a:p>
          <a:p>
            <a:r>
              <a:rPr lang="vi-VN" sz="1400" dirty="0" smtClean="0"/>
              <a:t>Socluri	Socket AM2+</a:t>
            </a:r>
          </a:p>
          <a:p>
            <a:r>
              <a:rPr lang="vi-VN" sz="1400" dirty="0" smtClean="0"/>
              <a:t>Numele nucleelor	Agena, Toliman</a:t>
            </a:r>
            <a:endParaRPr lang="en-US" sz="1400" dirty="0"/>
          </a:p>
        </p:txBody>
      </p:sp>
    </p:spTree>
    <p:extLst>
      <p:ext uri="{BB962C8B-B14F-4D97-AF65-F5344CB8AC3E}">
        <p14:creationId xmlns:p14="http://schemas.microsoft.com/office/powerpoint/2010/main" val="3353099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lstStyle/>
          <a:p>
            <a:pPr marL="0" indent="0">
              <a:buNone/>
            </a:pPr>
            <a:r>
              <a:rPr lang="en-US" dirty="0" smtClean="0"/>
              <a:t>	</a:t>
            </a:r>
            <a:r>
              <a:rPr lang="en-US" dirty="0" err="1" smtClean="0"/>
              <a:t>Acestea</a:t>
            </a:r>
            <a:r>
              <a:rPr lang="en-US" dirty="0" smtClean="0"/>
              <a:t> </a:t>
            </a:r>
            <a:r>
              <a:rPr lang="en-US" dirty="0" err="1" smtClean="0"/>
              <a:t>sunt</a:t>
            </a:r>
            <a:r>
              <a:rPr lang="en-US" dirty="0" smtClean="0"/>
              <a:t> </a:t>
            </a:r>
            <a:r>
              <a:rPr lang="en-US" dirty="0" err="1" smtClean="0"/>
              <a:t>doar</a:t>
            </a:r>
            <a:r>
              <a:rPr lang="en-US" dirty="0" smtClean="0"/>
              <a:t> </a:t>
            </a:r>
            <a:r>
              <a:rPr lang="en-US" dirty="0" err="1" smtClean="0"/>
              <a:t>dintre</a:t>
            </a:r>
            <a:r>
              <a:rPr lang="en-US" dirty="0" smtClean="0"/>
              <a:t> </a:t>
            </a:r>
            <a:r>
              <a:rPr lang="en-US" dirty="0" err="1" smtClean="0"/>
              <a:t>cele</a:t>
            </a:r>
            <a:r>
              <a:rPr lang="en-US" dirty="0" smtClean="0"/>
              <a:t> </a:t>
            </a:r>
            <a:r>
              <a:rPr lang="en-US" dirty="0" err="1" smtClean="0"/>
              <a:t>multe</a:t>
            </a:r>
            <a:r>
              <a:rPr lang="en-US" dirty="0" smtClean="0"/>
              <a:t> </a:t>
            </a:r>
            <a:r>
              <a:rPr lang="en-US" dirty="0" err="1" smtClean="0"/>
              <a:t>imbunatatiri</a:t>
            </a:r>
            <a:r>
              <a:rPr lang="en-US" dirty="0" smtClean="0"/>
              <a:t> </a:t>
            </a:r>
            <a:r>
              <a:rPr lang="en-US" dirty="0" err="1" smtClean="0"/>
              <a:t>aduse</a:t>
            </a:r>
            <a:r>
              <a:rPr lang="en-US" dirty="0" smtClean="0"/>
              <a:t> </a:t>
            </a:r>
            <a:r>
              <a:rPr lang="en-US" dirty="0" err="1" smtClean="0"/>
              <a:t>lumii</a:t>
            </a:r>
            <a:r>
              <a:rPr lang="en-US" dirty="0" smtClean="0"/>
              <a:t> </a:t>
            </a:r>
            <a:r>
              <a:rPr lang="en-US" dirty="0" err="1" smtClean="0"/>
              <a:t>calculatoarelor</a:t>
            </a:r>
            <a:r>
              <a:rPr lang="en-US" dirty="0" smtClean="0"/>
              <a:t> in </a:t>
            </a:r>
            <a:r>
              <a:rPr lang="en-US" dirty="0" err="1" smtClean="0"/>
              <a:t>acesti</a:t>
            </a:r>
            <a:r>
              <a:rPr lang="en-US" dirty="0" smtClean="0"/>
              <a:t> </a:t>
            </a:r>
            <a:r>
              <a:rPr lang="en-US" dirty="0" err="1" smtClean="0"/>
              <a:t>ani</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r>
              <a:rPr lang="en-US" dirty="0" err="1" smtClean="0"/>
              <a:t>Budai</a:t>
            </a:r>
            <a:r>
              <a:rPr lang="en-US" dirty="0" smtClean="0"/>
              <a:t> Adrian </a:t>
            </a:r>
            <a:r>
              <a:rPr lang="en-US" dirty="0" err="1" smtClean="0"/>
              <a:t>Iulian</a:t>
            </a:r>
            <a:endParaRPr lang="en-US" dirty="0" smtClean="0"/>
          </a:p>
          <a:p>
            <a:pPr marL="0" indent="0" algn="r">
              <a:buNone/>
            </a:pPr>
            <a:r>
              <a:rPr lang="en-US" dirty="0" err="1" smtClean="0"/>
              <a:t>Colegiul</a:t>
            </a:r>
            <a:r>
              <a:rPr lang="en-US" dirty="0" smtClean="0"/>
              <a:t> National de </a:t>
            </a:r>
            <a:r>
              <a:rPr lang="en-US" dirty="0" err="1" smtClean="0"/>
              <a:t>Informatica</a:t>
            </a:r>
            <a:r>
              <a:rPr lang="en-US" dirty="0" smtClean="0"/>
              <a:t> ,,Tudor </a:t>
            </a:r>
            <a:r>
              <a:rPr lang="en-US" dirty="0" err="1" smtClean="0"/>
              <a:t>Vianu</a:t>
            </a:r>
            <a:r>
              <a:rPr lang="en-US" dirty="0" smtClean="0"/>
              <a:t>”</a:t>
            </a:r>
          </a:p>
          <a:p>
            <a:pPr marL="0" indent="0" algn="r">
              <a:buNone/>
            </a:pPr>
            <a:r>
              <a:rPr lang="en-US" dirty="0" err="1" smtClean="0"/>
              <a:t>Clasa</a:t>
            </a:r>
            <a:r>
              <a:rPr lang="en-US" dirty="0" smtClean="0"/>
              <a:t> 9H</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064601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59</TotalTime>
  <Words>66</Words>
  <Application>Microsoft Office PowerPoint</Application>
  <PresentationFormat>On-screen Show (4:3)</PresentationFormat>
  <Paragraphs>57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Noutati in lumea calculatoarelor</vt:lpstr>
      <vt:lpstr>Scurt Istoric</vt:lpstr>
      <vt:lpstr>Placile video</vt:lpstr>
      <vt:lpstr>GeForce GTX 590</vt:lpstr>
      <vt:lpstr>AMD Radeon HD 6990</vt:lpstr>
      <vt:lpstr>Procesoare</vt:lpstr>
      <vt:lpstr>Intel I7</vt:lpstr>
      <vt:lpstr>Phenom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Noutati in lumea calculatoarelor</dc:title>
  <dc:creator>Julian</dc:creator>
  <cp:lastModifiedBy>Julian</cp:lastModifiedBy>
  <cp:revision>4</cp:revision>
  <dcterms:created xsi:type="dcterms:W3CDTF">2011-11-04T08:10:18Z</dcterms:created>
  <dcterms:modified xsi:type="dcterms:W3CDTF">2011-11-04T09:09:59Z</dcterms:modified>
</cp:coreProperties>
</file>