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2" r:id="rId4"/>
    <p:sldId id="259" r:id="rId5"/>
    <p:sldId id="260" r:id="rId6"/>
    <p:sldId id="263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D447-24B6-461F-A1BD-F92A4663809E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FF5D8-7901-4F0C-B089-35BECC93217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D447-24B6-461F-A1BD-F92A4663809E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FF5D8-7901-4F0C-B089-35BECC9321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D447-24B6-461F-A1BD-F92A4663809E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FF5D8-7901-4F0C-B089-35BECC9321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D447-24B6-461F-A1BD-F92A4663809E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FF5D8-7901-4F0C-B089-35BECC9321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D447-24B6-461F-A1BD-F92A4663809E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589FF5D8-7901-4F0C-B089-35BECC9321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D447-24B6-461F-A1BD-F92A4663809E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FF5D8-7901-4F0C-B089-35BECC9321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D447-24B6-461F-A1BD-F92A4663809E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FF5D8-7901-4F0C-B089-35BECC9321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D447-24B6-461F-A1BD-F92A4663809E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FF5D8-7901-4F0C-B089-35BECC9321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D447-24B6-461F-A1BD-F92A4663809E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FF5D8-7901-4F0C-B089-35BECC9321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D447-24B6-461F-A1BD-F92A4663809E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FF5D8-7901-4F0C-B089-35BECC9321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ABD447-24B6-461F-A1BD-F92A4663809E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FF5D8-7901-4F0C-B089-35BECC93217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5ABD447-24B6-461F-A1BD-F92A4663809E}" type="datetimeFigureOut">
              <a:rPr lang="en-US" smtClean="0"/>
              <a:pPr/>
              <a:t>10/28/2011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89FF5D8-7901-4F0C-B089-35BECC93217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opperplate Gothic Light" pitchFamily="34" charset="0"/>
              </a:rPr>
              <a:t>Proiect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opperplate Gothic Light" pitchFamily="34" charset="0"/>
              </a:rPr>
              <a:t/>
            </a:r>
            <a:b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opperplate Gothic Light" pitchFamily="34" charset="0"/>
              </a:rPr>
            </a:br>
            <a:r>
              <a:rPr lang="en-US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opperplate Gothic Light" pitchFamily="34" charset="0"/>
              </a:rPr>
              <a:t>Tehnologia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opperplate Gothic Light" pitchFamily="34" charset="0"/>
              </a:rPr>
              <a:t> </a:t>
            </a:r>
            <a:r>
              <a:rPr lang="en-US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opperplate Gothic Light" pitchFamily="34" charset="0"/>
              </a:rPr>
              <a:t>informatiei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opperplate Gothic Light" pitchFamily="34" charset="0"/>
              </a:rPr>
              <a:t> </a:t>
            </a:r>
            <a:r>
              <a:rPr lang="en-US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opperplate Gothic Light" pitchFamily="34" charset="0"/>
              </a:rPr>
              <a:t>si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opperplate Gothic Light" pitchFamily="34" charset="0"/>
              </a:rPr>
              <a:t> </a:t>
            </a:r>
            <a:r>
              <a:rPr lang="en-US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opperplate Gothic Light" pitchFamily="34" charset="0"/>
              </a:rPr>
              <a:t>comunicarii</a:t>
            </a:r>
            <a:endParaRPr lang="en-US" dirty="0">
              <a:solidFill>
                <a:schemeClr val="accent3">
                  <a:lumMod val="20000"/>
                  <a:lumOff val="80000"/>
                </a:schemeClr>
              </a:solidFill>
              <a:latin typeface="Copperplate Gothic Ligh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648200"/>
            <a:ext cx="7391400" cy="1676400"/>
          </a:xfrm>
        </p:spPr>
        <p:txBody>
          <a:bodyPr>
            <a:noAutofit/>
          </a:bodyPr>
          <a:lstStyle/>
          <a:p>
            <a:pPr algn="r"/>
            <a:endParaRPr lang="en-US" dirty="0" smtClean="0">
              <a:latin typeface="Bradley Hand ITC" pitchFamily="66" charset="0"/>
            </a:endParaRPr>
          </a:p>
          <a:p>
            <a:pPr algn="r"/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Bradley Hand ITC" pitchFamily="66" charset="0"/>
              </a:rPr>
              <a:t>By </a:t>
            </a:r>
            <a:r>
              <a:rPr lang="en-US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Bradley Hand ITC" pitchFamily="66" charset="0"/>
              </a:rPr>
              <a:t>Ignat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Bradley Hand ITC" pitchFamily="66" charset="0"/>
              </a:rPr>
              <a:t> Roxana</a:t>
            </a:r>
          </a:p>
          <a:p>
            <a:pPr algn="r"/>
            <a:r>
              <a:rPr lang="en-US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Bradley Hand ITC" pitchFamily="66" charset="0"/>
              </a:rPr>
              <a:t>Clasa</a:t>
            </a:r>
            <a:r>
              <a:rPr lang="en-US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Bradley Hand ITC" pitchFamily="66" charset="0"/>
              </a:rPr>
              <a:t> a IX-a G</a:t>
            </a:r>
          </a:p>
          <a:p>
            <a:pPr algn="r"/>
            <a:endParaRPr lang="en-US" dirty="0">
              <a:latin typeface="Bradley Hand ITC" pitchFamily="66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95400" y="914400"/>
            <a:ext cx="6934200" cy="286232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opperplate Gothic Light" pitchFamily="34" charset="0"/>
              </a:rPr>
              <a:t>Memoria</a:t>
            </a:r>
            <a:r>
              <a:rPr lang="en-US" sz="6000" dirty="0" smtClean="0">
                <a:solidFill>
                  <a:schemeClr val="accent3">
                    <a:lumMod val="20000"/>
                    <a:lumOff val="80000"/>
                  </a:schemeClr>
                </a:solidFill>
                <a:latin typeface="Copperplate Gothic Light" pitchFamily="34" charset="0"/>
              </a:rPr>
              <a:t> RAM (Random Access Memory) </a:t>
            </a:r>
            <a:endParaRPr lang="en-US" sz="6000" dirty="0">
              <a:solidFill>
                <a:schemeClr val="accent3">
                  <a:lumMod val="20000"/>
                  <a:lumOff val="80000"/>
                </a:schemeClr>
              </a:solidFill>
              <a:latin typeface="Copperplate Gothic Light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457200"/>
            <a:ext cx="7772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Unde</a:t>
            </a:r>
            <a:r>
              <a:rPr lang="en-US" sz="3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se </a:t>
            </a:r>
            <a:r>
              <a:rPr lang="en-US" sz="32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gaseste</a:t>
            </a:r>
            <a:r>
              <a:rPr lang="en-US" sz="3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?</a:t>
            </a:r>
            <a:endParaRPr lang="en-US" sz="32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1026" name="Picture 2" descr="C:\Documents and Settings\Melisa\My Documents\Downloads\New Folder\memoria_comput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8200" y="228600"/>
            <a:ext cx="3831285" cy="3429000"/>
          </a:xfrm>
          <a:prstGeom prst="rect">
            <a:avLst/>
          </a:prstGeom>
          <a:noFill/>
        </p:spPr>
      </p:pic>
      <p:sp>
        <p:nvSpPr>
          <p:cNvPr id="5" name="Bent Arrow 4"/>
          <p:cNvSpPr/>
          <p:nvPr/>
        </p:nvSpPr>
        <p:spPr>
          <a:xfrm rot="5400000" flipV="1">
            <a:off x="2895600" y="1828800"/>
            <a:ext cx="1447800" cy="1600200"/>
          </a:xfrm>
          <a:prstGeom prst="bentArrow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pic>
        <p:nvPicPr>
          <p:cNvPr id="1027" name="Picture 3" descr="C:\Documents and Settings\Melisa\My Documents\Downloads\New Folder\sloturi_memorie_ram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3886200"/>
            <a:ext cx="5943600" cy="2642987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762000"/>
            <a:ext cx="7315200" cy="193899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defRPr/>
            </a:pPr>
            <a:endParaRPr lang="en-US" sz="2400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>
              <a:defRPr/>
            </a:pPr>
            <a:r>
              <a:rPr lang="ro-RO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Memoria </a:t>
            </a:r>
            <a:r>
              <a:rPr lang="ro-RO" sz="24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RAM </a:t>
            </a:r>
            <a:r>
              <a:rPr lang="ro-RO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(random acces memory) este o memorie volatilă. În ea se încarcă sistemul de operare şi programele folosite in timpul unei sesiuni de lucru. Această memorie poate fi scrisă cât şi citită.</a:t>
            </a:r>
            <a:endParaRPr lang="ro-RO" sz="2400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3048000"/>
            <a:ext cx="7315200" cy="1477328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vi-VN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Există două tipuri principale de RAM:</a:t>
            </a:r>
          </a:p>
          <a:p>
            <a:pPr>
              <a:buFont typeface="Arial" pitchFamily="34" charset="0"/>
              <a:buChar char="•"/>
            </a:pPr>
            <a:r>
              <a:rPr lang="vi-VN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memorie statică,  </a:t>
            </a:r>
            <a:r>
              <a:rPr lang="vi-VN" sz="2400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Static RAM</a:t>
            </a:r>
            <a:r>
              <a:rPr lang="vi-VN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 </a:t>
            </a:r>
            <a:r>
              <a:rPr lang="vi-VN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(SRAM</a:t>
            </a:r>
            <a:r>
              <a:rPr lang="vi-VN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)</a:t>
            </a:r>
          </a:p>
          <a:p>
            <a:pPr>
              <a:buFont typeface="Arial" pitchFamily="34" charset="0"/>
              <a:buChar char="•"/>
            </a:pPr>
            <a:r>
              <a:rPr lang="vi-VN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memorie dinamică, </a:t>
            </a:r>
            <a:r>
              <a:rPr lang="vi-VN" sz="2400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Dynamic RAM</a:t>
            </a:r>
            <a:r>
              <a:rPr lang="vi-VN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 </a:t>
            </a:r>
            <a:r>
              <a:rPr lang="vi-VN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(DRAM)</a:t>
            </a:r>
            <a:endParaRPr lang="vi-VN" sz="2400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33400" y="381000"/>
            <a:ext cx="7848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Ce</a:t>
            </a:r>
            <a:r>
              <a:rPr lang="en-US" sz="3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3200" dirty="0" err="1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este</a:t>
            </a:r>
            <a:r>
              <a:rPr lang="en-US" sz="32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?</a:t>
            </a:r>
            <a:endParaRPr lang="en-US" sz="32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3" grpId="0" build="allAtOnce"/>
      <p:bldP spid="6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66800" y="609600"/>
            <a:ext cx="7467600" cy="384720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M</a:t>
            </a:r>
            <a:r>
              <a:rPr lang="vi-VN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emoria dinamică</a:t>
            </a:r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(DRAM)</a:t>
            </a:r>
            <a:r>
              <a:rPr lang="vi-VN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 </a:t>
            </a:r>
            <a:endParaRPr lang="en-US" sz="2800" dirty="0" smtClean="0">
              <a:solidFill>
                <a:schemeClr val="accent6">
                  <a:lumMod val="40000"/>
                  <a:lumOff val="6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vi-VN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necesită </a:t>
            </a:r>
            <a:r>
              <a:rPr lang="vi-VN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rescrierea periodică permanentă, la fiecare câteva fracțiuni de secundă, </a:t>
            </a:r>
            <a:r>
              <a:rPr lang="vi-VN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informațiile </a:t>
            </a:r>
            <a:r>
              <a:rPr lang="vi-VN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fiind </a:t>
            </a:r>
            <a:r>
              <a:rPr lang="vi-VN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pierdute</a:t>
            </a:r>
            <a:endParaRPr lang="en-US" sz="2400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e</a:t>
            </a:r>
            <a:r>
              <a:rPr lang="en-US" sz="24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ste</a:t>
            </a:r>
            <a:r>
              <a:rPr lang="en-US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utilizata</a:t>
            </a:r>
            <a:r>
              <a:rPr lang="en-US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ca </a:t>
            </a:r>
            <a:r>
              <a:rPr lang="en-US" sz="24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memorie</a:t>
            </a:r>
            <a:r>
              <a:rPr lang="en-US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de </a:t>
            </a:r>
            <a:r>
              <a:rPr lang="en-US" sz="24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lucru</a:t>
            </a:r>
            <a:r>
              <a:rPr lang="en-US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tipuri</a:t>
            </a:r>
            <a:r>
              <a:rPr lang="en-US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: -Double Data Rate Static Dynamic RAM (DDR SDRAM)</a:t>
            </a:r>
          </a:p>
          <a:p>
            <a:r>
              <a:rPr lang="en-US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             -DDR2 SDRAM</a:t>
            </a:r>
          </a:p>
          <a:p>
            <a:endParaRPr lang="en-US" sz="2400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endParaRPr lang="en-US" sz="2400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endParaRPr lang="en-US" sz="2400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2050" name="Picture 2" descr="C:\Documents and Settings\Melisa\My Documents\Downloads\New Folder\cheie_ddr_ddr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5400" y="3657600"/>
            <a:ext cx="6248400" cy="276352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609600"/>
            <a:ext cx="7620000" cy="193899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exista</a:t>
            </a:r>
            <a:r>
              <a:rPr lang="en-US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variante</a:t>
            </a:r>
            <a:r>
              <a:rPr lang="en-US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DRAM </a:t>
            </a:r>
            <a:r>
              <a:rPr lang="en-US" sz="24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optimizate</a:t>
            </a:r>
            <a:r>
              <a:rPr lang="en-US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drept</a:t>
            </a:r>
            <a:r>
              <a:rPr lang="en-US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memorie</a:t>
            </a:r>
            <a:r>
              <a:rPr lang="en-US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video </a:t>
            </a:r>
          </a:p>
          <a:p>
            <a:r>
              <a:rPr lang="en-US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                         ex.</a:t>
            </a:r>
            <a:r>
              <a:rPr lang="en-US" sz="2400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Video RAM (VRAM), Windows</a:t>
            </a:r>
            <a:r>
              <a:rPr lang="en-US" sz="2400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   	</a:t>
            </a:r>
            <a:r>
              <a:rPr lang="en-US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RAM (WRAM), Synchronous Graphics 	RAM (SGRAM), </a:t>
            </a:r>
            <a:r>
              <a:rPr lang="en-US" sz="2400" i="1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GDDR3</a:t>
            </a:r>
            <a:endParaRPr lang="en-US" sz="2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3074" name="Picture 2" descr="C:\Documents and Settings\Melisa\My Documents\Downloads\New Folder\220px-64MBQimondaGDDR3Memor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048000"/>
            <a:ext cx="2971800" cy="2228263"/>
          </a:xfrm>
          <a:prstGeom prst="rect">
            <a:avLst/>
          </a:prstGeom>
          <a:noFill/>
        </p:spPr>
      </p:pic>
      <p:cxnSp>
        <p:nvCxnSpPr>
          <p:cNvPr id="5" name="Straight Arrow Connector 4"/>
          <p:cNvCxnSpPr/>
          <p:nvPr/>
        </p:nvCxnSpPr>
        <p:spPr>
          <a:xfrm flipV="1">
            <a:off x="4419600" y="4114800"/>
            <a:ext cx="1524000" cy="76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6172200" y="3962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GDDR3</a:t>
            </a:r>
            <a:endParaRPr lang="en-US" dirty="0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  <p:bldP spid="10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14400" y="381000"/>
            <a:ext cx="7315200" cy="2739211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M</a:t>
            </a:r>
            <a:r>
              <a:rPr lang="vi-VN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emoria statică </a:t>
            </a:r>
            <a:r>
              <a:rPr lang="en-US" sz="2800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(SRAM)</a:t>
            </a:r>
          </a:p>
          <a:p>
            <a:pPr>
              <a:buFont typeface="Arial" pitchFamily="34" charset="0"/>
              <a:buChar char="•"/>
            </a:pPr>
            <a:r>
              <a:rPr lang="vi-VN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păstrează </a:t>
            </a:r>
            <a:r>
              <a:rPr lang="vi-VN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datele pentru o perioadă de timp nelimitată, până în momentul în care ea este </a:t>
            </a:r>
            <a:r>
              <a:rPr lang="vi-VN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rescrisă</a:t>
            </a:r>
            <a:endParaRPr lang="en-US" sz="2400" dirty="0" smtClean="0">
              <a:solidFill>
                <a:schemeClr val="accent3">
                  <a:lumMod val="20000"/>
                  <a:lumOff val="80000"/>
                </a:schemeClr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sz="24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memorie</a:t>
            </a:r>
            <a:r>
              <a:rPr lang="en-US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intermediara</a:t>
            </a:r>
            <a:r>
              <a:rPr lang="en-US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/cache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avantaj</a:t>
            </a:r>
            <a:r>
              <a:rPr lang="en-US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: </a:t>
            </a:r>
            <a:r>
              <a:rPr lang="en-US" sz="24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utilitate</a:t>
            </a:r>
            <a:r>
              <a:rPr lang="en-US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crescuta</a:t>
            </a:r>
            <a:r>
              <a:rPr lang="en-US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(</a:t>
            </a:r>
            <a:r>
              <a:rPr lang="en-US" sz="24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modul</a:t>
            </a:r>
            <a:r>
              <a:rPr lang="en-US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bun de </a:t>
            </a:r>
            <a:r>
              <a:rPr lang="en-US" sz="24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lucrare</a:t>
            </a:r>
            <a:r>
              <a:rPr lang="en-US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si</a:t>
            </a:r>
            <a:r>
              <a:rPr lang="en-US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viteaza</a:t>
            </a:r>
            <a:r>
              <a:rPr lang="en-US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mare)</a:t>
            </a:r>
          </a:p>
          <a:p>
            <a:pPr>
              <a:buFont typeface="Arial" pitchFamily="34" charset="0"/>
              <a:buChar char="•"/>
            </a:pPr>
            <a:r>
              <a:rPr lang="en-US" sz="24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d</a:t>
            </a:r>
            <a:r>
              <a:rPr lang="en-US" sz="24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ezavantaj</a:t>
            </a:r>
            <a:r>
              <a:rPr lang="en-US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: </a:t>
            </a:r>
            <a:r>
              <a:rPr lang="en-US" sz="24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mai</a:t>
            </a:r>
            <a:r>
              <a:rPr lang="en-US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scumpa</a:t>
            </a:r>
            <a:r>
              <a:rPr lang="en-US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2400" dirty="0" err="1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decat</a:t>
            </a:r>
            <a:r>
              <a:rPr lang="en-US" sz="2400" dirty="0" smtClean="0">
                <a:solidFill>
                  <a:schemeClr val="accent3">
                    <a:lumMod val="20000"/>
                    <a:lumOff val="80000"/>
                  </a:schemeClr>
                </a:solidFill>
              </a:rPr>
              <a:t> DRAM</a:t>
            </a:r>
            <a:endParaRPr lang="en-US" sz="2400" dirty="0">
              <a:solidFill>
                <a:schemeClr val="accent3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098" name="Picture 2" descr="C:\Documents and Settings\Melisa\My Documents\Downloads\New Folder\imag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90800" y="3733800"/>
            <a:ext cx="4114800" cy="23622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125</TotalTime>
  <Words>171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Apex</vt:lpstr>
      <vt:lpstr>Proiect Tehnologia informatiei si comunicarii</vt:lpstr>
      <vt:lpstr>Slide 2</vt:lpstr>
      <vt:lpstr>Slide 3</vt:lpstr>
      <vt:lpstr>Slide 4</vt:lpstr>
      <vt:lpstr>Slide 5</vt:lpstr>
      <vt:lpstr>Slide 6</vt:lpstr>
      <vt:lpstr>Slide 7</vt:lpstr>
    </vt:vector>
  </TitlesOfParts>
  <Company>ACASA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Proiect Tehnologia informatiei si comunicarii</dc:title>
  <dc:creator>NightSong</dc:creator>
  <cp:lastModifiedBy>NightSong</cp:lastModifiedBy>
  <cp:revision>14</cp:revision>
  <dcterms:created xsi:type="dcterms:W3CDTF">2011-10-27T18:48:08Z</dcterms:created>
  <dcterms:modified xsi:type="dcterms:W3CDTF">2011-10-28T04:34:44Z</dcterms:modified>
</cp:coreProperties>
</file>