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73" r:id="rId2"/>
    <p:sldId id="257" r:id="rId3"/>
    <p:sldId id="260" r:id="rId4"/>
    <p:sldId id="258" r:id="rId5"/>
    <p:sldId id="261" r:id="rId6"/>
    <p:sldId id="262" r:id="rId7"/>
    <p:sldId id="263" r:id="rId8"/>
    <p:sldId id="264" r:id="rId9"/>
    <p:sldId id="265" r:id="rId10"/>
    <p:sldId id="266" r:id="rId11"/>
    <p:sldId id="267" r:id="rId12"/>
    <p:sldId id="268" r:id="rId13"/>
    <p:sldId id="269" r:id="rId14"/>
    <p:sldId id="270" r:id="rId15"/>
    <p:sldId id="27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0093"/>
    <a:srgbClr val="6600CC"/>
    <a:srgbClr val="89FFC4"/>
    <a:srgbClr val="A50021"/>
    <a:srgbClr val="CB97FF"/>
    <a:srgbClr val="9933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598" autoAdjust="0"/>
  </p:normalViewPr>
  <p:slideViewPr>
    <p:cSldViewPr>
      <p:cViewPr varScale="1">
        <p:scale>
          <a:sx n="95" d="100"/>
          <a:sy n="95" d="100"/>
        </p:scale>
        <p:origin x="-444"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B133313E-EA76-4328-A10F-5D12C9C1F4F1}" type="datetimeFigureOut">
              <a:rPr lang="en-US" smtClean="0"/>
              <a:pPr/>
              <a:t>11/3/2011</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06D49D86-19F3-493B-8B0C-CBC4CECCAFDC}"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133313E-EA76-4328-A10F-5D12C9C1F4F1}" type="datetimeFigureOut">
              <a:rPr lang="en-US" smtClean="0"/>
              <a:pPr/>
              <a:t>11/3/2011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D49D86-19F3-493B-8B0C-CBC4CECCAFD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133313E-EA76-4328-A10F-5D12C9C1F4F1}" type="datetimeFigureOut">
              <a:rPr lang="en-US" smtClean="0"/>
              <a:pPr/>
              <a:t>11/3/2011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D49D86-19F3-493B-8B0C-CBC4CECCAFD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133313E-EA76-4328-A10F-5D12C9C1F4F1}" type="datetimeFigureOut">
              <a:rPr lang="en-US" smtClean="0"/>
              <a:pPr/>
              <a:t>11/3/2011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D49D86-19F3-493B-8B0C-CBC4CECCAFD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133313E-EA76-4328-A10F-5D12C9C1F4F1}" type="datetimeFigureOut">
              <a:rPr lang="en-US" smtClean="0"/>
              <a:pPr/>
              <a:t>11/3/2011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06D49D86-19F3-493B-8B0C-CBC4CECCAFD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133313E-EA76-4328-A10F-5D12C9C1F4F1}" type="datetimeFigureOut">
              <a:rPr lang="en-US" smtClean="0"/>
              <a:pPr/>
              <a:t>11/3/2011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D49D86-19F3-493B-8B0C-CBC4CECCAFD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133313E-EA76-4328-A10F-5D12C9C1F4F1}" type="datetimeFigureOut">
              <a:rPr lang="en-US" smtClean="0"/>
              <a:pPr/>
              <a:t>11/3/2011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D49D86-19F3-493B-8B0C-CBC4CECCAFD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133313E-EA76-4328-A10F-5D12C9C1F4F1}" type="datetimeFigureOut">
              <a:rPr lang="en-US" smtClean="0"/>
              <a:pPr/>
              <a:t>11/3/2011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D49D86-19F3-493B-8B0C-CBC4CECCAFD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33313E-EA76-4328-A10F-5D12C9C1F4F1}" type="datetimeFigureOut">
              <a:rPr lang="en-US" smtClean="0"/>
              <a:pPr/>
              <a:t>11/3/2011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D49D86-19F3-493B-8B0C-CBC4CECCAFD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133313E-EA76-4328-A10F-5D12C9C1F4F1}" type="datetimeFigureOut">
              <a:rPr lang="en-US" smtClean="0"/>
              <a:pPr/>
              <a:t>11/3/2011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D49D86-19F3-493B-8B0C-CBC4CECCAFD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133313E-EA76-4328-A10F-5D12C9C1F4F1}" type="datetimeFigureOut">
              <a:rPr lang="en-US" smtClean="0"/>
              <a:pPr/>
              <a:t>11/3/2011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D49D86-19F3-493B-8B0C-CBC4CECCAFD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B133313E-EA76-4328-A10F-5D12C9C1F4F1}" type="datetimeFigureOut">
              <a:rPr lang="en-US" smtClean="0"/>
              <a:pPr/>
              <a:t>11/3/2011</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6D49D86-19F3-493B-8B0C-CBC4CECCAFDC}"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hyperlink" Target="http://ro.wikipedia.org/w/index.php?title=Cache&amp;action=edit&amp;redlink=1" TargetMode="External"/><Relationship Id="rId2" Type="http://schemas.openxmlformats.org/officeDocument/2006/relationships/audio" Target="../media/audio6.wav"/><Relationship Id="rId1" Type="http://schemas.openxmlformats.org/officeDocument/2006/relationships/slideLayout" Target="../slideLayouts/slideLayout2.xml"/><Relationship Id="rId4" Type="http://schemas.openxmlformats.org/officeDocument/2006/relationships/hyperlink" Target="http://ro.wikipedia.org/wiki/PC"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ro.wikipedia.org/wiki/Secure_Digital" TargetMode="External"/><Relationship Id="rId2" Type="http://schemas.openxmlformats.org/officeDocument/2006/relationships/hyperlink" Target="http://ro.wikipedia.org/wiki/SSD" TargetMode="External"/><Relationship Id="rId1" Type="http://schemas.openxmlformats.org/officeDocument/2006/relationships/slideLayout" Target="../slideLayouts/slideLayout7.xml"/><Relationship Id="rId5" Type="http://schemas.openxmlformats.org/officeDocument/2006/relationships/hyperlink" Target="http://ro.wikipedia.org/wiki/Memory_Stick" TargetMode="External"/><Relationship Id="rId4" Type="http://schemas.openxmlformats.org/officeDocument/2006/relationships/hyperlink" Target="http://ro.wikipedia.org/wiki/CompactFlash"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ro.wikipedia.org/w/index.php?title=Hardisc&amp;action=edit&amp;redlink=1" TargetMode="External"/><Relationship Id="rId7" Type="http://schemas.openxmlformats.org/officeDocument/2006/relationships/hyperlink" Target="http://ro.wikipedia.org/w/index.php?title=Memoria_principal%C4%83_(informatic%C4%83)&amp;action=edit&amp;redlink=1" TargetMode="External"/><Relationship Id="rId2" Type="http://schemas.openxmlformats.org/officeDocument/2006/relationships/hyperlink" Target="http://ro.wikipedia.org/w/index.php?title=UCP&amp;action=edit&amp;redlink=1" TargetMode="External"/><Relationship Id="rId1" Type="http://schemas.openxmlformats.org/officeDocument/2006/relationships/slideLayout" Target="../slideLayouts/slideLayout7.xml"/><Relationship Id="rId6" Type="http://schemas.openxmlformats.org/officeDocument/2006/relationships/hyperlink" Target="http://ro.wikipedia.org/w/index.php?title=Algoritmi_cache&amp;action=edit&amp;redlink=1" TargetMode="External"/><Relationship Id="rId5" Type="http://schemas.openxmlformats.org/officeDocument/2006/relationships/hyperlink" Target="http://ro.wikipedia.org/w/index.php?title=Algoritmul_de_%C3%AEnlocuirea_paginii&amp;action=edit&amp;redlink=1" TargetMode="External"/><Relationship Id="rId4" Type="http://schemas.openxmlformats.org/officeDocument/2006/relationships/hyperlink" Target="http://ro.wikipedia.org/w/index.php?title=Euristic%C4%83_(informatic%C4%83)&amp;action=edit&amp;redlink=1"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ro.wikipedia.org/w/index.php?title=Coeren%C8%9Ba_cacheului&amp;action=edit&amp;redlink=1"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ro.wikipedia.org/w/index.php?title=Re%C8%9Bea_descentralizat%C4%83&amp;action=edit&amp;redlink=1" TargetMode="External"/><Relationship Id="rId2" Type="http://schemas.openxmlformats.org/officeDocument/2006/relationships/audio" Target="../media/audio3.wav"/><Relationship Id="rId1" Type="http://schemas.openxmlformats.org/officeDocument/2006/relationships/slideLayout" Target="../slideLayouts/slideLayout2.xml"/><Relationship Id="rId6" Type="http://schemas.openxmlformats.org/officeDocument/2006/relationships/hyperlink" Target="http://ro.wikipedia.org/w/index.php?title=Freenet&amp;action=edit&amp;redlink=1" TargetMode="External"/><Relationship Id="rId5" Type="http://schemas.openxmlformats.org/officeDocument/2006/relationships/hyperlink" Target="http://ro.wikipedia.org/wiki/Metanet" TargetMode="External"/><Relationship Id="rId4" Type="http://schemas.openxmlformats.org/officeDocument/2006/relationships/hyperlink" Target="http://ro.wikipedia.org/wiki/ARPAnet"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ro.wikipedia.org/wiki/Ethernet"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ro.wikipedia.org/wiki/OSI" TargetMode="External"/><Relationship Id="rId2" Type="http://schemas.openxmlformats.org/officeDocument/2006/relationships/hyperlink" Target="http://ro.wikipedia.org/w/index.php?title=Twisted_pair&amp;action=edit&amp;redlink=1" TargetMode="External"/><Relationship Id="rId1" Type="http://schemas.openxmlformats.org/officeDocument/2006/relationships/slideLayout" Target="../slideLayouts/slideLayout7.xml"/><Relationship Id="rId4" Type="http://schemas.openxmlformats.org/officeDocument/2006/relationships/hyperlink" Target="http://ro.wikipedia.org/wiki/Switch" TargetMode="External"/></Relationships>
</file>

<file path=ppt/slides/_rels/slide8.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ro.wikipedia.org/wiki/Logitech" TargetMode="External"/><Relationship Id="rId2" Type="http://schemas.openxmlformats.org/officeDocument/2006/relationships/audio" Target="../media/audio5.wav"/><Relationship Id="rId1" Type="http://schemas.openxmlformats.org/officeDocument/2006/relationships/slideLayout" Target="../slideLayouts/slideLayout2.xml"/><Relationship Id="rId4" Type="http://schemas.openxmlformats.org/officeDocument/2006/relationships/hyperlink" Target="http://ro.wikipedia.org/wiki/Appl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0"/>
            <a:ext cx="8382000" cy="2590800"/>
          </a:xfrm>
        </p:spPr>
        <p:txBody>
          <a:bodyPr>
            <a:normAutofit/>
          </a:bodyPr>
          <a:lstStyle/>
          <a:p>
            <a:r>
              <a:rPr lang="en-US" sz="6000" dirty="0" err="1" smtClean="0">
                <a:solidFill>
                  <a:schemeClr val="tx1"/>
                </a:solidFill>
                <a:latin typeface="Brush Script MT" pitchFamily="66" charset="0"/>
              </a:rPr>
              <a:t>Noutati</a:t>
            </a:r>
            <a:r>
              <a:rPr lang="en-US" sz="6000" dirty="0" smtClean="0">
                <a:solidFill>
                  <a:schemeClr val="tx1"/>
                </a:solidFill>
                <a:latin typeface="Brush Script MT" pitchFamily="66" charset="0"/>
              </a:rPr>
              <a:t> </a:t>
            </a:r>
            <a:r>
              <a:rPr lang="en-US" sz="6000" dirty="0" err="1" smtClean="0">
                <a:solidFill>
                  <a:schemeClr val="tx1"/>
                </a:solidFill>
                <a:latin typeface="Brush Script MT" pitchFamily="66" charset="0"/>
              </a:rPr>
              <a:t>privind</a:t>
            </a:r>
            <a:r>
              <a:rPr lang="en-US" sz="6000" dirty="0" smtClean="0">
                <a:solidFill>
                  <a:schemeClr val="tx1"/>
                </a:solidFill>
                <a:latin typeface="Brush Script MT" pitchFamily="66" charset="0"/>
              </a:rPr>
              <a:t> </a:t>
            </a:r>
            <a:r>
              <a:rPr lang="en-US" sz="6000" dirty="0" err="1" smtClean="0">
                <a:solidFill>
                  <a:schemeClr val="tx1"/>
                </a:solidFill>
                <a:latin typeface="Brush Script MT" pitchFamily="66" charset="0"/>
              </a:rPr>
              <a:t>structura</a:t>
            </a:r>
            <a:r>
              <a:rPr lang="en-US" sz="6000" dirty="0" smtClean="0">
                <a:solidFill>
                  <a:schemeClr val="tx1"/>
                </a:solidFill>
                <a:latin typeface="Brush Script MT" pitchFamily="66" charset="0"/>
              </a:rPr>
              <a:t> </a:t>
            </a:r>
            <a:r>
              <a:rPr lang="en-US" sz="6000" dirty="0" err="1" smtClean="0">
                <a:solidFill>
                  <a:schemeClr val="tx1"/>
                </a:solidFill>
                <a:latin typeface="Brush Script MT" pitchFamily="66" charset="0"/>
              </a:rPr>
              <a:t>interna</a:t>
            </a:r>
            <a:r>
              <a:rPr lang="en-US" sz="6000" dirty="0" smtClean="0">
                <a:solidFill>
                  <a:schemeClr val="tx1"/>
                </a:solidFill>
                <a:latin typeface="Brush Script MT" pitchFamily="66" charset="0"/>
              </a:rPr>
              <a:t> </a:t>
            </a:r>
            <a:r>
              <a:rPr lang="en-US" sz="6000" dirty="0" err="1" smtClean="0">
                <a:solidFill>
                  <a:schemeClr val="tx1"/>
                </a:solidFill>
                <a:latin typeface="Brush Script MT" pitchFamily="66" charset="0"/>
              </a:rPr>
              <a:t>si</a:t>
            </a:r>
            <a:r>
              <a:rPr lang="en-US" sz="6000" dirty="0" smtClean="0">
                <a:solidFill>
                  <a:schemeClr val="tx1"/>
                </a:solidFill>
                <a:latin typeface="Brush Script MT" pitchFamily="66" charset="0"/>
              </a:rPr>
              <a:t> </a:t>
            </a:r>
            <a:r>
              <a:rPr lang="en-US" sz="6000" dirty="0" err="1" smtClean="0">
                <a:solidFill>
                  <a:schemeClr val="tx1"/>
                </a:solidFill>
                <a:latin typeface="Brush Script MT" pitchFamily="66" charset="0"/>
              </a:rPr>
              <a:t>externa</a:t>
            </a:r>
            <a:r>
              <a:rPr lang="en-US" sz="6000" dirty="0" smtClean="0">
                <a:solidFill>
                  <a:schemeClr val="tx1"/>
                </a:solidFill>
                <a:latin typeface="Brush Script MT" pitchFamily="66" charset="0"/>
              </a:rPr>
              <a:t> a </a:t>
            </a:r>
            <a:r>
              <a:rPr lang="en-US" sz="6000" dirty="0" err="1" smtClean="0">
                <a:solidFill>
                  <a:schemeClr val="tx1"/>
                </a:solidFill>
                <a:latin typeface="Brush Script MT" pitchFamily="66" charset="0"/>
              </a:rPr>
              <a:t>calculatorului</a:t>
            </a:r>
            <a:endParaRPr lang="en-US" sz="6000" dirty="0">
              <a:solidFill>
                <a:schemeClr val="tx1"/>
              </a:solidFill>
              <a:latin typeface="Brush Script MT" pitchFamily="66" charset="0"/>
            </a:endParaRPr>
          </a:p>
        </p:txBody>
      </p:sp>
    </p:spTree>
  </p:cSld>
  <p:clrMapOvr>
    <a:masterClrMapping/>
  </p:clrMapOvr>
  <p:transition spd="slow">
    <p:dissolve/>
    <p:sndAc>
      <p:stSnd>
        <p:snd r:embed="rId2" name="chimes.wav" builtIn="1"/>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89FFC4"/>
                </a:solidFill>
                <a:latin typeface="Comic Sans MS" pitchFamily="66" charset="0"/>
              </a:rPr>
              <a:t>Noutati</a:t>
            </a:r>
            <a:r>
              <a:rPr lang="en-US" dirty="0" smtClean="0">
                <a:solidFill>
                  <a:srgbClr val="89FFC4"/>
                </a:solidFill>
                <a:latin typeface="Comic Sans MS" pitchFamily="66" charset="0"/>
              </a:rPr>
              <a:t> </a:t>
            </a:r>
            <a:r>
              <a:rPr lang="en-US" dirty="0" err="1" smtClean="0">
                <a:solidFill>
                  <a:srgbClr val="89FFC4"/>
                </a:solidFill>
                <a:latin typeface="Comic Sans MS" pitchFamily="66" charset="0"/>
              </a:rPr>
              <a:t>privind</a:t>
            </a:r>
            <a:r>
              <a:rPr lang="en-US" dirty="0" smtClean="0">
                <a:solidFill>
                  <a:srgbClr val="89FFC4"/>
                </a:solidFill>
                <a:latin typeface="Comic Sans MS" pitchFamily="66" charset="0"/>
              </a:rPr>
              <a:t> </a:t>
            </a:r>
            <a:r>
              <a:rPr lang="en-US" dirty="0" err="1" smtClean="0">
                <a:solidFill>
                  <a:srgbClr val="89FFC4"/>
                </a:solidFill>
                <a:latin typeface="Comic Sans MS" pitchFamily="66" charset="0"/>
              </a:rPr>
              <a:t>memoriile</a:t>
            </a:r>
            <a:endParaRPr lang="en-US" dirty="0">
              <a:solidFill>
                <a:srgbClr val="89FFC4"/>
              </a:solidFill>
              <a:latin typeface="Comic Sans MS" pitchFamily="66" charset="0"/>
            </a:endParaRPr>
          </a:p>
        </p:txBody>
      </p:sp>
      <p:sp>
        <p:nvSpPr>
          <p:cNvPr id="3" name="Content Placeholder 2"/>
          <p:cNvSpPr>
            <a:spLocks noGrp="1"/>
          </p:cNvSpPr>
          <p:nvPr>
            <p:ph idx="1"/>
          </p:nvPr>
        </p:nvSpPr>
        <p:spPr/>
        <p:txBody>
          <a:bodyPr>
            <a:normAutofit fontScale="92500" lnSpcReduction="10000"/>
          </a:bodyPr>
          <a:lstStyle/>
          <a:p>
            <a:r>
              <a:rPr lang="vi-VN" sz="1400" dirty="0" smtClean="0"/>
              <a:t>Clasificare</a:t>
            </a:r>
          </a:p>
          <a:p>
            <a:r>
              <a:rPr lang="vi-VN" sz="1400" dirty="0" smtClean="0"/>
              <a:t>Există două tipuri principale de RAM:</a:t>
            </a:r>
          </a:p>
          <a:p>
            <a:r>
              <a:rPr lang="vi-VN" sz="1400" dirty="0" smtClean="0"/>
              <a:t>memorie statică, de tip </a:t>
            </a:r>
            <a:r>
              <a:rPr lang="vi-VN" sz="1400" i="1" dirty="0" smtClean="0"/>
              <a:t>Static RAM</a:t>
            </a:r>
            <a:r>
              <a:rPr lang="vi-VN" sz="1400" dirty="0" smtClean="0"/>
              <a:t> (sau SRAM)</a:t>
            </a:r>
          </a:p>
          <a:p>
            <a:r>
              <a:rPr lang="vi-VN" sz="1400" dirty="0" smtClean="0"/>
              <a:t>memorie dinamică, </a:t>
            </a:r>
            <a:r>
              <a:rPr lang="vi-VN" sz="1400" i="1" dirty="0" smtClean="0"/>
              <a:t>Dynamic RAM</a:t>
            </a:r>
            <a:r>
              <a:rPr lang="vi-VN" sz="1400" dirty="0" smtClean="0"/>
              <a:t> (sau DRAM),</a:t>
            </a:r>
          </a:p>
          <a:p>
            <a:r>
              <a:rPr lang="vi-VN" sz="1400" dirty="0" smtClean="0"/>
              <a:t>diferențele constând în stabilitatea informațiilor. Astfel, memoria statică păstrează datele pentru o perioadă de timp nelimitată, până în momentul în care ea este rescrisă, asemănător memorării pe un mediu magnetic. În schimb, memoria dinamică necesită rescrierea periodică permanentă, la fiecare câteva fracțiuni de secundă, altfel informațiile fiind pierdute. Avantajele memoriei SRAM: utilitatea crescută datorită modului de funcționare și viteza foarte mare; dezavantaj: prețul mult peste DRAM.</a:t>
            </a:r>
          </a:p>
          <a:p>
            <a:r>
              <a:rPr lang="vi-VN" sz="1400" dirty="0" smtClean="0"/>
              <a:t>Memoria de tip SRAM este folosită cel mai adesea ca memorie intermediară/</a:t>
            </a:r>
            <a:r>
              <a:rPr lang="vi-VN" sz="1400" dirty="0" smtClean="0">
                <a:hlinkClick r:id="rId3" tooltip="Cache — pagină inexistentă"/>
              </a:rPr>
              <a:t>cache</a:t>
            </a:r>
            <a:r>
              <a:rPr lang="vi-VN" sz="1400" dirty="0" smtClean="0"/>
              <a:t>. DRAM-ul este utilizat în </a:t>
            </a:r>
            <a:r>
              <a:rPr lang="vi-VN" sz="1400" dirty="0" smtClean="0">
                <a:hlinkClick r:id="rId4" tooltip="PC"/>
              </a:rPr>
              <a:t>PC</a:t>
            </a:r>
            <a:r>
              <a:rPr lang="vi-VN" sz="1400" dirty="0" smtClean="0"/>
              <a:t>-urile moderne, în primul rând ca memorie principală („de lucru”). Tipurile uzuale de DRAM folosite de-a lungul istoriei informaticii, toate concepute în scopul creșterii performanței DRAM-ului standard:</a:t>
            </a:r>
          </a:p>
          <a:p>
            <a:r>
              <a:rPr lang="vi-VN" sz="1400" i="1" dirty="0" smtClean="0"/>
              <a:t>Fast Page Mode DRAM</a:t>
            </a:r>
            <a:r>
              <a:rPr lang="vi-VN" sz="1400" dirty="0" smtClean="0"/>
              <a:t> (</a:t>
            </a:r>
            <a:r>
              <a:rPr lang="vi-VN" sz="1400" i="1" dirty="0" smtClean="0"/>
              <a:t>FPM DRAM</a:t>
            </a:r>
            <a:r>
              <a:rPr lang="vi-VN" sz="1400" dirty="0" smtClean="0"/>
              <a:t>),</a:t>
            </a:r>
          </a:p>
          <a:p>
            <a:r>
              <a:rPr lang="vi-VN" sz="1400" i="1" dirty="0" smtClean="0"/>
              <a:t>Extended Data Out DRAM</a:t>
            </a:r>
            <a:r>
              <a:rPr lang="vi-VN" sz="1400" dirty="0" smtClean="0"/>
              <a:t> (</a:t>
            </a:r>
            <a:r>
              <a:rPr lang="vi-VN" sz="1400" i="1" dirty="0" smtClean="0"/>
              <a:t>EDO DRAM</a:t>
            </a:r>
            <a:r>
              <a:rPr lang="vi-VN" sz="1400" dirty="0" smtClean="0"/>
              <a:t>),</a:t>
            </a:r>
          </a:p>
          <a:p>
            <a:r>
              <a:rPr lang="vi-VN" sz="1400" i="1" dirty="0" smtClean="0"/>
              <a:t>Burst EDO DRAM</a:t>
            </a:r>
            <a:r>
              <a:rPr lang="vi-VN" sz="1400" dirty="0" smtClean="0"/>
              <a:t> (</a:t>
            </a:r>
            <a:r>
              <a:rPr lang="vi-VN" sz="1400" i="1" dirty="0" smtClean="0"/>
              <a:t>BEDO RAM</a:t>
            </a:r>
            <a:r>
              <a:rPr lang="vi-VN" sz="1400" dirty="0" smtClean="0"/>
              <a:t>),</a:t>
            </a:r>
          </a:p>
          <a:p>
            <a:r>
              <a:rPr lang="vi-VN" sz="1400" i="1" dirty="0" smtClean="0"/>
              <a:t>Rambus DRAM</a:t>
            </a:r>
            <a:r>
              <a:rPr lang="vi-VN" sz="1400" dirty="0" smtClean="0"/>
              <a:t> (RDRAM),</a:t>
            </a:r>
          </a:p>
          <a:p>
            <a:r>
              <a:rPr lang="vi-VN" sz="1400" dirty="0" smtClean="0"/>
              <a:t>în prezent impunându-se </a:t>
            </a:r>
            <a:r>
              <a:rPr lang="vi-VN" sz="1400" i="1" dirty="0" smtClean="0"/>
              <a:t>Synchronous DRAM</a:t>
            </a:r>
            <a:r>
              <a:rPr lang="vi-VN" sz="1400" dirty="0" smtClean="0"/>
              <a:t> (SDRAM), cu variantele</a:t>
            </a:r>
          </a:p>
          <a:p>
            <a:pPr lvl="1"/>
            <a:r>
              <a:rPr lang="vi-VN" sz="1400" i="1" dirty="0" smtClean="0"/>
              <a:t>Double Data Rate SDRAM</a:t>
            </a:r>
            <a:r>
              <a:rPr lang="vi-VN" sz="1400" dirty="0" smtClean="0"/>
              <a:t> (</a:t>
            </a:r>
            <a:r>
              <a:rPr lang="vi-VN" sz="1400" i="1" dirty="0" smtClean="0"/>
              <a:t>DDR SDRAM</a:t>
            </a:r>
            <a:r>
              <a:rPr lang="vi-VN" sz="1400" dirty="0" smtClean="0"/>
              <a:t>) și</a:t>
            </a:r>
          </a:p>
          <a:p>
            <a:pPr lvl="1"/>
            <a:r>
              <a:rPr lang="vi-VN" sz="1400" i="1" dirty="0" smtClean="0"/>
              <a:t>DDR2 SDRAM</a:t>
            </a:r>
            <a:r>
              <a:rPr lang="vi-VN" sz="1400" dirty="0" smtClean="0"/>
              <a:t>.</a:t>
            </a:r>
          </a:p>
          <a:p>
            <a:r>
              <a:rPr lang="vi-VN" sz="1400" dirty="0" smtClean="0"/>
              <a:t>De asemenea, au fost concepute mai multe tipuri de memorie și pentru plăcile grafice, printre care </a:t>
            </a:r>
            <a:r>
              <a:rPr lang="vi-VN" sz="1400" i="1" dirty="0" smtClean="0"/>
              <a:t>Video RAM</a:t>
            </a:r>
            <a:r>
              <a:rPr lang="vi-VN" sz="1400" dirty="0" smtClean="0"/>
              <a:t> (VRAM), </a:t>
            </a:r>
            <a:r>
              <a:rPr lang="vi-VN" sz="1400" i="1" dirty="0" smtClean="0"/>
              <a:t>Windows RAM</a:t>
            </a:r>
            <a:r>
              <a:rPr lang="vi-VN" sz="1400" dirty="0" smtClean="0"/>
              <a:t> (WRAM), </a:t>
            </a:r>
            <a:r>
              <a:rPr lang="vi-VN" sz="1400" i="1" dirty="0" smtClean="0"/>
              <a:t>Synchronous Graphics RAM</a:t>
            </a:r>
            <a:r>
              <a:rPr lang="vi-VN" sz="1400" dirty="0" smtClean="0"/>
              <a:t> (SGRAM) și </a:t>
            </a:r>
            <a:r>
              <a:rPr lang="vi-VN" sz="1400" i="1" dirty="0" smtClean="0"/>
              <a:t>GDDR3</a:t>
            </a:r>
            <a:r>
              <a:rPr lang="vi-VN" sz="1400" dirty="0" smtClean="0"/>
              <a:t>, ele fiind variante de DRAM optimizate drept memorie video.</a:t>
            </a:r>
          </a:p>
          <a:p>
            <a:pPr>
              <a:buNone/>
            </a:pPr>
            <a:endParaRPr lang="en-US" sz="1200" dirty="0"/>
          </a:p>
        </p:txBody>
      </p:sp>
    </p:spTree>
  </p:cSld>
  <p:clrMapOvr>
    <a:masterClrMapping/>
  </p:clrMapOvr>
  <p:transition spd="slow">
    <p:comb dir="vert"/>
    <p:sndAc>
      <p:stSnd>
        <p:snd r:embed="rId2" name="push.wav" builtIn="1"/>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763000" cy="6032421"/>
          </a:xfrm>
          <a:prstGeom prst="rect">
            <a:avLst/>
          </a:prstGeom>
          <a:noFill/>
        </p:spPr>
        <p:txBody>
          <a:bodyPr wrap="square" rtlCol="0">
            <a:spAutoFit/>
          </a:bodyPr>
          <a:lstStyle/>
          <a:p>
            <a:r>
              <a:rPr lang="vi-VN" sz="1600" dirty="0">
                <a:solidFill>
                  <a:srgbClr val="89FFC4"/>
                </a:solidFill>
              </a:rPr>
              <a:t>Modele constructive ale modulelor de memorie</a:t>
            </a:r>
          </a:p>
          <a:p>
            <a:r>
              <a:rPr lang="vi-VN" sz="1600" dirty="0"/>
              <a:t>După perioada de început, când cipurile (circuitele integrate) de memorie se înfigeau direct în placa de bază, primul model răspândit a fost </a:t>
            </a:r>
            <a:r>
              <a:rPr lang="vi-VN" sz="1600" i="1" dirty="0"/>
              <a:t>Single Inline Memory Module</a:t>
            </a:r>
            <a:r>
              <a:rPr lang="vi-VN" sz="1600" dirty="0"/>
              <a:t> (</a:t>
            </a:r>
            <a:r>
              <a:rPr lang="vi-VN" sz="1600" i="1" dirty="0"/>
              <a:t>SIMM</a:t>
            </a:r>
            <a:r>
              <a:rPr lang="vi-VN" sz="1600" dirty="0"/>
              <a:t>-ul) pe 30</a:t>
            </a:r>
            <a:r>
              <a:rPr lang="vi-VN" sz="1600" i="1" dirty="0"/>
              <a:t>pins</a:t>
            </a:r>
            <a:r>
              <a:rPr lang="vi-VN" sz="1600" dirty="0"/>
              <a:t> (piciorușe), urmat de cel pe 72 de pini. Modulul Un </a:t>
            </a:r>
            <a:r>
              <a:rPr lang="vi-VN" sz="1600" i="1" dirty="0"/>
              <a:t>SIMM</a:t>
            </a:r>
            <a:r>
              <a:rPr lang="vi-VN" sz="1600" dirty="0"/>
              <a:t> prezintă o lățime de bandă de 8 biți pentru prima versiune, și de 32 biți pentru cea de-a doua; dimensiunea fizică a </a:t>
            </a:r>
            <a:r>
              <a:rPr lang="vi-VN" sz="1600" i="1" dirty="0"/>
              <a:t>SIMM</a:t>
            </a:r>
            <a:r>
              <a:rPr lang="vi-VN" sz="1600" dirty="0"/>
              <a:t>-ului pe 30 de pini este de două ori mai mică decât în cazul celeilalte variante. Diferențele de viteză dintre ele corespund perfect evoluției procesoarelor: dacă prima versiune era uzuală pe timpul procesoarelor Intel 80286 și 80386, </a:t>
            </a:r>
            <a:r>
              <a:rPr lang="vi-VN" sz="1600" i="1" dirty="0"/>
              <a:t>SIMM</a:t>
            </a:r>
            <a:r>
              <a:rPr lang="vi-VN" sz="1600" dirty="0"/>
              <a:t>-ul pe 72 de pini a stat la baza generației 486, Pentium și Pentium Pro. Cipurile folosite au fost de tip </a:t>
            </a:r>
            <a:r>
              <a:rPr lang="vi-VN" sz="1600" i="1" dirty="0"/>
              <a:t>DRAM</a:t>
            </a:r>
            <a:r>
              <a:rPr lang="vi-VN" sz="1600" dirty="0"/>
              <a:t>, </a:t>
            </a:r>
            <a:r>
              <a:rPr lang="vi-VN" sz="1600" i="1" dirty="0"/>
              <a:t>FPM</a:t>
            </a:r>
            <a:r>
              <a:rPr lang="vi-VN" sz="1600" dirty="0"/>
              <a:t> și, mai târziu, </a:t>
            </a:r>
            <a:r>
              <a:rPr lang="vi-VN" sz="1600" i="1" dirty="0"/>
              <a:t>EDO DRAM</a:t>
            </a:r>
            <a:r>
              <a:rPr lang="vi-VN" sz="1600" dirty="0"/>
              <a:t>.</a:t>
            </a:r>
          </a:p>
          <a:p>
            <a:r>
              <a:rPr lang="vi-VN" sz="1600" dirty="0"/>
              <a:t>Urmașul lui </a:t>
            </a:r>
            <a:r>
              <a:rPr lang="vi-VN" sz="1600" i="1" dirty="0"/>
              <a:t>SIMM</a:t>
            </a:r>
            <a:r>
              <a:rPr lang="vi-VN" sz="1600" dirty="0"/>
              <a:t> s-a chemat </a:t>
            </a:r>
            <a:r>
              <a:rPr lang="vi-VN" sz="1600" i="1" dirty="0"/>
              <a:t>Dual Inline Memory Module</a:t>
            </a:r>
            <a:r>
              <a:rPr lang="vi-VN" sz="1600" dirty="0"/>
              <a:t> (</a:t>
            </a:r>
            <a:r>
              <a:rPr lang="vi-VN" sz="1600" i="1" dirty="0"/>
              <a:t>DIMM</a:t>
            </a:r>
            <a:r>
              <a:rPr lang="vi-VN" sz="1600" dirty="0"/>
              <a:t>). După cum îi spune și numele, el oferă o lățime de bandă dublă față de </a:t>
            </a:r>
            <a:r>
              <a:rPr lang="vi-VN" sz="1600" i="1" dirty="0"/>
              <a:t>SIMM</a:t>
            </a:r>
            <a:r>
              <a:rPr lang="vi-VN" sz="1600" dirty="0"/>
              <a:t>-urile pe 72 de pini, și anume 64 biți, având la bază un gen de </a:t>
            </a:r>
            <a:r>
              <a:rPr lang="vi-VN" sz="1600" i="1" dirty="0"/>
              <a:t>dual-channel</a:t>
            </a:r>
            <a:r>
              <a:rPr lang="vi-VN" sz="1600" dirty="0"/>
              <a:t> intern. Numărul de pini a fost de 168 sau de 184, în funcție de tip: </a:t>
            </a:r>
            <a:r>
              <a:rPr lang="vi-VN" sz="1600" i="1" dirty="0"/>
              <a:t>SDRAM</a:t>
            </a:r>
            <a:r>
              <a:rPr lang="vi-VN" sz="1600" dirty="0"/>
              <a:t> sau </a:t>
            </a:r>
            <a:r>
              <a:rPr lang="vi-VN" sz="1600" i="1" dirty="0"/>
              <a:t>DDR SDRAM</a:t>
            </a:r>
            <a:r>
              <a:rPr lang="vi-VN" sz="1600" dirty="0"/>
              <a:t>. A existat și un număr limitat de modele de </a:t>
            </a:r>
            <a:r>
              <a:rPr lang="vi-VN" sz="1600" i="1" dirty="0"/>
              <a:t>DIMM</a:t>
            </a:r>
            <a:r>
              <a:rPr lang="vi-VN" sz="1600" dirty="0"/>
              <a:t> bazate pe</a:t>
            </a:r>
            <a:r>
              <a:rPr lang="vi-VN" sz="1600" i="1" dirty="0"/>
              <a:t>EDO DRAM</a:t>
            </a:r>
            <a:r>
              <a:rPr lang="vi-VN" sz="1600" dirty="0"/>
              <a:t>, dar ele nu au avut succes pentru că trecerea de la </a:t>
            </a:r>
            <a:r>
              <a:rPr lang="vi-VN" sz="1600" i="1" dirty="0"/>
              <a:t>SIMM</a:t>
            </a:r>
            <a:r>
              <a:rPr lang="vi-VN" sz="1600" dirty="0"/>
              <a:t> la </a:t>
            </a:r>
            <a:r>
              <a:rPr lang="vi-VN" sz="1600" i="1" dirty="0"/>
              <a:t>DIMM</a:t>
            </a:r>
            <a:r>
              <a:rPr lang="vi-VN" sz="1600" dirty="0"/>
              <a:t> a coincis cu cea de la </a:t>
            </a:r>
            <a:r>
              <a:rPr lang="vi-VN" sz="1600" i="1" dirty="0"/>
              <a:t>EDO</a:t>
            </a:r>
            <a:r>
              <a:rPr lang="vi-VN" sz="1600" dirty="0"/>
              <a:t> la </a:t>
            </a:r>
            <a:r>
              <a:rPr lang="vi-VN" sz="1600" i="1" dirty="0"/>
              <a:t>SDRAM</a:t>
            </a:r>
            <a:r>
              <a:rPr lang="vi-VN" sz="1600" dirty="0"/>
              <a:t>.</a:t>
            </a:r>
          </a:p>
          <a:p>
            <a:r>
              <a:rPr lang="vi-VN" sz="1600" dirty="0"/>
              <a:t>Tipul </a:t>
            </a:r>
            <a:r>
              <a:rPr lang="vi-VN" sz="1600" i="1" dirty="0"/>
              <a:t>Rambus Inline Memory Module</a:t>
            </a:r>
            <a:r>
              <a:rPr lang="vi-VN" sz="1600" dirty="0"/>
              <a:t> (</a:t>
            </a:r>
            <a:r>
              <a:rPr lang="vi-VN" sz="1600" i="1" dirty="0"/>
              <a:t>RIMM</a:t>
            </a:r>
            <a:r>
              <a:rPr lang="vi-VN" sz="1600" dirty="0"/>
              <a:t>) este modelul constructiv al memoriilor </a:t>
            </a:r>
            <a:r>
              <a:rPr lang="vi-VN" sz="1600" i="1" dirty="0"/>
              <a:t>RDRAM</a:t>
            </a:r>
            <a:r>
              <a:rPr lang="vi-VN" sz="1600" dirty="0"/>
              <a:t>. Numărul de pini este de 184 (ca și la </a:t>
            </a:r>
            <a:r>
              <a:rPr lang="vi-VN" sz="1600" i="1" dirty="0"/>
              <a:t>DDR SDRAM</a:t>
            </a:r>
            <a:r>
              <a:rPr lang="vi-VN" sz="1600" dirty="0"/>
              <a:t>), dar asemănările se opresc aici, configurația pinilor și modul de lucru fiind total diferite.</a:t>
            </a:r>
          </a:p>
          <a:p>
            <a:r>
              <a:rPr lang="vi-VN" sz="1600" dirty="0"/>
              <a:t>Mai sunt de amintit cipurile de memorie de tip </a:t>
            </a:r>
            <a:r>
              <a:rPr lang="vi-VN" sz="1600" i="1" dirty="0"/>
              <a:t>SO-DIMM</a:t>
            </a:r>
            <a:r>
              <a:rPr lang="vi-VN" sz="1600" dirty="0"/>
              <a:t>, destinate calculatoarelor portabile, care dețin un număr diferit de pini: 184 pentru </a:t>
            </a:r>
            <a:r>
              <a:rPr lang="vi-VN" sz="1600" i="1" dirty="0"/>
              <a:t>SDRAM</a:t>
            </a:r>
            <a:r>
              <a:rPr lang="vi-VN" sz="1600" dirty="0"/>
              <a:t> și 200 pentru </a:t>
            </a:r>
            <a:r>
              <a:rPr lang="vi-VN" sz="1600" i="1" dirty="0"/>
              <a:t>DDR SDRAM</a:t>
            </a:r>
            <a:r>
              <a:rPr lang="vi-VN" sz="1600" dirty="0"/>
              <a:t>.</a:t>
            </a:r>
          </a:p>
          <a:p>
            <a:r>
              <a:rPr lang="vi-VN" sz="1600" dirty="0"/>
              <a:t>Practic vorbind, montarea modulelor </a:t>
            </a:r>
            <a:r>
              <a:rPr lang="vi-VN" sz="1600" i="1" dirty="0"/>
              <a:t>SIMM</a:t>
            </a:r>
            <a:r>
              <a:rPr lang="vi-VN" sz="1600" dirty="0"/>
              <a:t> era o operație greoaie și necesita experiență și îndemânare. Odată cu modulele </a:t>
            </a:r>
            <a:r>
              <a:rPr lang="vi-VN" sz="1600" i="1" dirty="0"/>
              <a:t>DIMM</a:t>
            </a:r>
            <a:r>
              <a:rPr lang="vi-VN" sz="1600" dirty="0"/>
              <a:t> (și </a:t>
            </a:r>
            <a:r>
              <a:rPr lang="vi-VN" sz="1600" i="1" dirty="0"/>
              <a:t>RIMM</a:t>
            </a:r>
            <a:r>
              <a:rPr lang="vi-VN" sz="1600" dirty="0"/>
              <a:t>, care au același sistem de prindere) dificultățile au fost rezolvate, oricine putând acum monta o memorie, fiind necesară doar puțină atenție. Montarea greșită a unui </a:t>
            </a:r>
            <a:r>
              <a:rPr lang="vi-VN" sz="1600" i="1" dirty="0"/>
              <a:t>DIMM</a:t>
            </a:r>
            <a:r>
              <a:rPr lang="vi-VN" sz="1600" dirty="0"/>
              <a:t> este aproape exclusă, deoarece ar necesita destulă forță.</a:t>
            </a:r>
          </a:p>
          <a:p>
            <a:endParaRPr lang="en-US" dirty="0"/>
          </a:p>
        </p:txBody>
      </p:sp>
    </p:spTree>
  </p:cSld>
  <p:clrMapOvr>
    <a:masterClrMapping/>
  </p:clrMapOvr>
  <p:transition>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763000" cy="6740307"/>
          </a:xfrm>
          <a:prstGeom prst="rect">
            <a:avLst/>
          </a:prstGeom>
          <a:noFill/>
        </p:spPr>
        <p:txBody>
          <a:bodyPr wrap="square" rtlCol="0">
            <a:spAutoFit/>
          </a:bodyPr>
          <a:lstStyle/>
          <a:p>
            <a:r>
              <a:rPr lang="vi-VN" dirty="0">
                <a:solidFill>
                  <a:srgbClr val="89FFC4"/>
                </a:solidFill>
              </a:rPr>
              <a:t>Alte caracteristici ale memoriilor de tip </a:t>
            </a:r>
            <a:r>
              <a:rPr lang="vi-VN" i="1" dirty="0">
                <a:solidFill>
                  <a:srgbClr val="89FFC4"/>
                </a:solidFill>
              </a:rPr>
              <a:t>RAM</a:t>
            </a:r>
            <a:endParaRPr lang="vi-VN" dirty="0">
              <a:solidFill>
                <a:srgbClr val="89FFC4"/>
              </a:solidFill>
            </a:endParaRPr>
          </a:p>
          <a:p>
            <a:r>
              <a:rPr lang="vi-VN" dirty="0"/>
              <a:t>Alte două elemente care influențează viteza, stabilitatea și prețul memoriilor sunt funcțiile numite </a:t>
            </a:r>
            <a:r>
              <a:rPr lang="vi-VN" i="1" dirty="0"/>
              <a:t>Error-Correcting Code</a:t>
            </a:r>
            <a:r>
              <a:rPr lang="vi-VN" dirty="0"/>
              <a:t> (</a:t>
            </a:r>
            <a:r>
              <a:rPr lang="vi-VN" i="1" dirty="0"/>
              <a:t>ECC</a:t>
            </a:r>
            <a:r>
              <a:rPr lang="vi-VN" dirty="0"/>
              <a:t>) și </a:t>
            </a:r>
            <a:r>
              <a:rPr lang="vi-VN" i="1" dirty="0"/>
              <a:t>Registered</a:t>
            </a:r>
            <a:r>
              <a:rPr lang="vi-VN" dirty="0"/>
              <a:t>, integrate în unele module de memorie. Funcția </a:t>
            </a:r>
            <a:r>
              <a:rPr lang="vi-VN" i="1" dirty="0"/>
              <a:t>ECC</a:t>
            </a:r>
            <a:r>
              <a:rPr lang="vi-VN" dirty="0"/>
              <a:t> permite detectarea și corectarea "în zbor" a erorilor mai puțin grave ce pot apărea pe parcursul utilizării, iar funcția </a:t>
            </a:r>
            <a:r>
              <a:rPr lang="vi-VN" i="1" dirty="0"/>
              <a:t>Registered</a:t>
            </a:r>
            <a:r>
              <a:rPr lang="vi-VN" dirty="0"/>
              <a:t> (numită și </a:t>
            </a:r>
            <a:r>
              <a:rPr lang="vi-VN" i="1" dirty="0"/>
              <a:t>Buffered</a:t>
            </a:r>
            <a:r>
              <a:rPr lang="vi-VN" dirty="0"/>
              <a:t>) deține un buffer (zonă de memorie intermediară suplimentară) care depozitează informația înainte ca ea să fie transmisă controlerului, permițând verificarea riguroasă a acesteia. Memoriile de tip </a:t>
            </a:r>
            <a:r>
              <a:rPr lang="vi-VN" i="1" dirty="0"/>
              <a:t>Registered</a:t>
            </a:r>
            <a:r>
              <a:rPr lang="vi-VN" dirty="0"/>
              <a:t> sunt și extrem de scumpe, și mai lente decât cele normale sau </a:t>
            </a:r>
            <a:r>
              <a:rPr lang="vi-VN" i="1" dirty="0"/>
              <a:t>ECC</a:t>
            </a:r>
            <a:r>
              <a:rPr lang="vi-VN" dirty="0"/>
              <a:t>, folosirea lor fiind justificată doar în cazurile speciale când corectitudinea informațiilor prelucrate și stabilitatea sistemului este esențială, de exemplu în cazul serverelor.</a:t>
            </a:r>
          </a:p>
          <a:p>
            <a:r>
              <a:rPr lang="vi-VN" dirty="0"/>
              <a:t>În general, atât timp cât memoria nu este supusă unor situații anormale de funcționare (frecvență, tensiune de alimentare sau temperatură în afara specificațiilor), ea oferă o stabilitate (siguranță) extrem de apropiată de perfecțiune, arhisuficientă pentru un calculator sau aparat cu memorie obișnuit.</a:t>
            </a:r>
          </a:p>
          <a:p>
            <a:r>
              <a:rPr lang="vi-VN" dirty="0" smtClean="0"/>
              <a:t>Carduri </a:t>
            </a:r>
            <a:r>
              <a:rPr lang="vi-VN" dirty="0"/>
              <a:t>de memorie RAM</a:t>
            </a:r>
          </a:p>
          <a:p>
            <a:r>
              <a:rPr lang="vi-VN" dirty="0"/>
              <a:t>Pentru a putea fi înglobate în calculatoare cipurile de memorie RAM sunt plasate pe plăci cu conectoare standardizate.</a:t>
            </a:r>
          </a:p>
          <a:p>
            <a:r>
              <a:rPr lang="vi-VN" dirty="0"/>
              <a:t>Ele se mai pot și încapsula și prevedea cu contactele electrice necesare, formând astfel memorii externe de tip </a:t>
            </a:r>
            <a:r>
              <a:rPr lang="vi-VN" dirty="0">
                <a:hlinkClick r:id="rId2" tooltip="SSD"/>
              </a:rPr>
              <a:t>SSD</a:t>
            </a:r>
            <a:r>
              <a:rPr lang="vi-VN" dirty="0"/>
              <a:t>. Următoarele tipuri de carduri cu memorie RAM, externe, sunt mai răspândite:</a:t>
            </a:r>
          </a:p>
          <a:p>
            <a:r>
              <a:rPr lang="vi-VN" dirty="0">
                <a:hlinkClick r:id="rId3" tooltip="Secure Digital"/>
              </a:rPr>
              <a:t>Secure Digital</a:t>
            </a:r>
            <a:endParaRPr lang="vi-VN" dirty="0"/>
          </a:p>
          <a:p>
            <a:r>
              <a:rPr lang="vi-VN" dirty="0">
                <a:hlinkClick r:id="rId4" tooltip="CompactFlash"/>
              </a:rPr>
              <a:t>CompactFlash</a:t>
            </a:r>
            <a:endParaRPr lang="vi-VN" dirty="0"/>
          </a:p>
          <a:p>
            <a:r>
              <a:rPr lang="vi-VN" dirty="0">
                <a:hlinkClick r:id="rId5" tooltip="Memory Stick"/>
              </a:rPr>
              <a:t>Memory Stick</a:t>
            </a:r>
            <a:endParaRPr lang="vi-VN" dirty="0"/>
          </a:p>
          <a:p>
            <a:endParaRPr lang="en-US" dirty="0"/>
          </a:p>
        </p:txBody>
      </p:sp>
    </p:spTree>
  </p:cSld>
  <p:clrMapOvr>
    <a:masterClrMapping/>
  </p:clrMapOvr>
  <p:transition spd="slow">
    <p:strips dir="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0"/>
            <a:ext cx="8839200" cy="6093976"/>
          </a:xfrm>
          <a:prstGeom prst="rect">
            <a:avLst/>
          </a:prstGeom>
          <a:noFill/>
        </p:spPr>
        <p:txBody>
          <a:bodyPr wrap="square" rtlCol="0">
            <a:spAutoFit/>
          </a:bodyPr>
          <a:lstStyle/>
          <a:p>
            <a:r>
              <a:rPr lang="vi-VN" sz="1400" dirty="0">
                <a:solidFill>
                  <a:srgbClr val="89FFC4"/>
                </a:solidFill>
              </a:rPr>
              <a:t>Instrumente de programare a memoriilor ROM</a:t>
            </a:r>
          </a:p>
          <a:p>
            <a:r>
              <a:rPr lang="vi-VN" sz="1200" b="1" dirty="0" smtClean="0"/>
              <a:t>Istoric</a:t>
            </a:r>
            <a:endParaRPr lang="vi-VN" sz="1200" b="1" dirty="0"/>
          </a:p>
          <a:p>
            <a:r>
              <a:rPr lang="vi-VN" sz="1200" dirty="0"/>
              <a:t>La început, cele mai multe memorii ROM erau fabricate având valorile 0 și 1 integrate în pastilă. Pastila reprezintă, de fapt, cipul din siliciu. Acestea se numesc memorii ROM cu mască, deoarece datele sunt inscripționate în masca cu care este realizată pastila ROM prin procedeul fotolitografic. Această metodă de fabricare este economică dacă se fabrică sute sau mii de cipuri ROM cu exact aceleași informații. Dacă însă trebuie sa se modifice un singur bit, trebuie să se refacă masca, ceea ce este o operațiune costisitoare. Datorită costurilor și lipsei de flexibilitate, în prezent aceste memorii ROM cu mască nu se mai </a:t>
            </a:r>
            <a:r>
              <a:rPr lang="vi-VN" sz="1200" dirty="0" smtClean="0"/>
              <a:t>folosesc.</a:t>
            </a:r>
            <a:endParaRPr lang="en-US" sz="1200" dirty="0" smtClean="0"/>
          </a:p>
          <a:p>
            <a:r>
              <a:rPr lang="vi-VN" sz="1200" b="1" dirty="0" smtClean="0"/>
              <a:t>Programarea </a:t>
            </a:r>
            <a:r>
              <a:rPr lang="vi-VN" sz="1200" b="1" dirty="0"/>
              <a:t>PROM</a:t>
            </a:r>
          </a:p>
          <a:p>
            <a:r>
              <a:rPr lang="vi-VN" sz="1200" dirty="0"/>
              <a:t>Un PROM gol poate fi programat prin scriere. În mod normal, pentru aceasta, este necesar un aparat special numit programator de dispozitive, programator de memorii ROM sau arzător de memorii ROM.</a:t>
            </a:r>
          </a:p>
          <a:p>
            <a:r>
              <a:rPr lang="vi-VN" sz="1200" dirty="0"/>
              <a:t>Fiecare bit 1 binar poate fi considerat ca o siguranță fuzibilă intactă. Cele mai multe cipuri funcționează la 5 V, dar atunci când programăm un PROM, aplicăm o tensiune mai mare (de obicei 12 V) pe diferite adrese din cadrul cipului. Această tensiune mai ridicată topește (arde) fuzibilele din locațiile pe care le alegem, transformând orice 1 într-un 0. Deși putem transforma un 1 într-un 0, procesul este ireversibil (deci nu putem reface un 1 dintr-un 0). Dispozitivul de programare analizează programul care urmează să fie scris în cip și apoi schimbă selectiv biții 1 în 0 numai acolo unde este necesar. Din acest motiv, adeseori, cipurile ROM sunt numite și OTP (One Time Programmable - programabile o singură dată). Ele pot fi programate o singură dată și nu pot fi șterse niciodată. Operațiunea de programare a unui PROM durează de la câteva secunde la câteva minute, în funcție de mărimea cipului și de algoritmul utilizat de către dispozitivul de programare.</a:t>
            </a:r>
          </a:p>
          <a:p>
            <a:r>
              <a:rPr lang="vi-VN" sz="1200" b="1" dirty="0" smtClean="0"/>
              <a:t>Programarea </a:t>
            </a:r>
            <a:r>
              <a:rPr lang="vi-VN" sz="1200" b="1" dirty="0"/>
              <a:t>EPROM</a:t>
            </a:r>
          </a:p>
          <a:p>
            <a:r>
              <a:rPr lang="vi-VN" sz="1200" dirty="0"/>
              <a:t>EPROM-urile sunt identice cu PROM-urile din punct de vedere funcțional și fizic, cu excepția ferestrei din cuarț de deasupra pastilei. Scopul ferestrei este acela de a permite luminii ultraviolete să ajungă la pastila cipului, deoarece EPROM-ul poate fi șters prin expunere la o lumină ultravioletă intensă.</a:t>
            </a:r>
          </a:p>
          <a:p>
            <a:r>
              <a:rPr lang="vi-VN" sz="1200" dirty="0"/>
              <a:t>Lumina ultravioletă șterge cipul prin provocarea unei reacții chimice care reface fuzibilele prin topire. Astfel, toate 0-urile binare din cip devin l, iar cipul este readus în starea inițială de fabricație, cu biți l în toate locațiile.</a:t>
            </a:r>
          </a:p>
          <a:p>
            <a:r>
              <a:rPr lang="vi-VN" sz="1200" b="1" dirty="0" smtClean="0"/>
              <a:t>Programarea </a:t>
            </a:r>
            <a:r>
              <a:rPr lang="vi-VN" sz="1200" b="1" dirty="0"/>
              <a:t>EEPROM</a:t>
            </a:r>
          </a:p>
          <a:p>
            <a:r>
              <a:rPr lang="vi-VN" sz="1200" dirty="0"/>
              <a:t>Memoriile EEPROM pot fi șterse și reprogramate chiar în placa cu circuite în care sunt instalate, fară a necesita un echipament special. Folosind un EEPROM se poate șterge și reprograma memoria ROM a plăcii de bază într-un calculator fără scoaterea cipului din sistem sau chiar fără deschiderea carcasei.</a:t>
            </a:r>
          </a:p>
          <a:p>
            <a:r>
              <a:rPr lang="vi-VN" sz="1200" dirty="0"/>
              <a:t>Cipul EEPROM (sau Flash ROM) poate fi identificat prin lipsa ferestrei de pe cip. Modernizarea memorie ROM de tip EEPROM poate fi făcută cu ușurință, fără a fi nevoie să schimbăm cipurile. În majoritatea cazurilor, programul ROM actualizat poate fi descărcat de pe site-ul Web al producătorului plăcii de bază, după care este necesară rularea unui program furnizat în mod special pentru actualizarea memoriei ROM.</a:t>
            </a:r>
          </a:p>
          <a:p>
            <a:endParaRPr lang="en-US" dirty="0"/>
          </a:p>
        </p:txBody>
      </p:sp>
    </p:spTree>
  </p:cSld>
  <p:clrMapOvr>
    <a:masterClrMapping/>
  </p:clrMapOvr>
  <p:transition spd="slow">
    <p:circl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686800" cy="6771084"/>
          </a:xfrm>
          <a:prstGeom prst="rect">
            <a:avLst/>
          </a:prstGeom>
          <a:noFill/>
        </p:spPr>
        <p:txBody>
          <a:bodyPr wrap="square" rtlCol="0">
            <a:spAutoFit/>
          </a:bodyPr>
          <a:lstStyle/>
          <a:p>
            <a:r>
              <a:rPr lang="en-US" sz="1600" dirty="0" smtClean="0">
                <a:solidFill>
                  <a:srgbClr val="89FFC4"/>
                </a:solidFill>
              </a:rPr>
              <a:t>MEMORIA CACHE</a:t>
            </a:r>
          </a:p>
          <a:p>
            <a:r>
              <a:rPr lang="vi-VN" sz="1600" dirty="0" smtClean="0">
                <a:solidFill>
                  <a:srgbClr val="89FFC4"/>
                </a:solidFill>
              </a:rPr>
              <a:t>Istorie</a:t>
            </a:r>
            <a:endParaRPr lang="vi-VN" sz="1600" dirty="0">
              <a:solidFill>
                <a:srgbClr val="89FFC4"/>
              </a:solidFill>
            </a:endParaRPr>
          </a:p>
          <a:p>
            <a:r>
              <a:rPr lang="vi-VN" sz="1200" dirty="0"/>
              <a:t>Folosirea cuvântului "cache" (în original "cache", cuvânt englezesc) în contextul informaticii datează din 1967 din timpul pregătirilor de publicare a unui articol în Jurnalul Sistemelor IBM ("IBM Systems Journal"). Subiectul lucrării era descrierea unei îmbunătățiri semnificative a modelului de memorie pentru calculatorul de tip "Model 85", intrat recent în linia de fabricație a Sistemelor IBM tip 360 ("IBM System/360"). Editorul Jurnalului, Lyle R. Johnson, pleda pentru folosirea unui termen mai sugestiv decât "tampon de mare viteză" (în engleză "high-speed buffer"); iar când nu a fost propus nimic, a sugerat folosirea cuvântului "cache" ("cache"). Documentul a fost publicat la începutul anului 1968, autorii au fost onorați de către IBM, munca lor a fost acceptată și ulterior îmbunătățită, și "cache" a devenit în scurt timp un termen standard folosit în literatura de specialitate (informatică</a:t>
            </a:r>
            <a:r>
              <a:rPr lang="vi-VN" sz="1200" dirty="0" smtClean="0"/>
              <a:t>).</a:t>
            </a:r>
            <a:endParaRPr lang="vi-VN" sz="1200" dirty="0"/>
          </a:p>
          <a:p>
            <a:r>
              <a:rPr lang="vi-VN" sz="1200" dirty="0" smtClean="0"/>
              <a:t>Modul </a:t>
            </a:r>
            <a:r>
              <a:rPr lang="vi-VN" sz="1200" dirty="0"/>
              <a:t>de operare</a:t>
            </a:r>
          </a:p>
          <a:p>
            <a:r>
              <a:rPr lang="vi-VN" sz="1200" dirty="0"/>
              <a:t>Diagrama unei memorii cache a UCP</a:t>
            </a:r>
          </a:p>
          <a:p>
            <a:r>
              <a:rPr lang="vi-VN" sz="1200" dirty="0"/>
              <a:t>Un cache este un bloc de memorie folosit pentru stocarea temporară a datelor ce foarte probabil vor fi utilizate din nou. </a:t>
            </a:r>
            <a:r>
              <a:rPr lang="vi-VN" sz="1200" dirty="0">
                <a:hlinkClick r:id="rId2" tooltip="UCP — pagină inexistentă"/>
              </a:rPr>
              <a:t>UCP-ul</a:t>
            </a:r>
            <a:r>
              <a:rPr lang="vi-VN" sz="1200" dirty="0"/>
              <a:t> și </a:t>
            </a:r>
            <a:r>
              <a:rPr lang="vi-VN" sz="1200" dirty="0" smtClean="0">
                <a:hlinkClick r:id="rId3" tooltip="Hardisc — pagină inexistentă"/>
              </a:rPr>
              <a:t>hardiscul</a:t>
            </a:r>
            <a:r>
              <a:rPr lang="vi-VN" sz="1200" dirty="0"/>
              <a:t> utilizează în mod frecvent un cache, precum și navigatoarele și serverele de internet.</a:t>
            </a:r>
          </a:p>
          <a:p>
            <a:r>
              <a:rPr lang="vi-VN" sz="1200" dirty="0"/>
              <a:t>Un cache e constituit dintr-o multitudine de intrări. Fiecărei intrări îi corespunde o părticică de date copie a uneia de pe un suport de stocare de rezervă. Fiecărei intrări îi corespunde de asemenea o etichetă, ce indică spre identitatea bucății de dată de pe suportul de rezervă a cărei copie este cea din dreptul respectivei intrări.</a:t>
            </a:r>
          </a:p>
          <a:p>
            <a:r>
              <a:rPr lang="vi-VN" sz="1200" dirty="0"/>
              <a:t>Când clientul cacheului (o UCP, un navigator, un sistem de operare) dorește să acceseze o parte din date despre care se crede că s-ar găsi printre datele din rezervă, controlează mai întâi în cache. Dacă poate fi găsită o intrare cu eticheta bucății căutate, este utilizată această bucată de dată. Această situație este cunoscută drept o </a:t>
            </a:r>
            <a:r>
              <a:rPr lang="vi-VN" sz="1200" b="1" dirty="0"/>
              <a:t>lovitură de cache</a:t>
            </a:r>
            <a:r>
              <a:rPr lang="vi-VN" sz="1200" dirty="0"/>
              <a:t>. Deci, de exemplu, un program de navigare pe internet ar putea căuta prin cacheul său local pe disc să vadă dacă are o copie locală a conținutului paginii web de la o anumită adresă URL. În acest exemplu, URL-ul este eticheta, iar conținutul paginii web este bucata de dată. Procentul de accesări a acestor date în cache (a loviturilor în cache) este cunoscut drept </a:t>
            </a:r>
            <a:r>
              <a:rPr lang="vi-VN" sz="1200" b="1" dirty="0"/>
              <a:t>rată de succes</a:t>
            </a:r>
            <a:r>
              <a:rPr lang="vi-VN" sz="1200" dirty="0"/>
              <a:t> a cacheului.</a:t>
            </a:r>
          </a:p>
          <a:p>
            <a:r>
              <a:rPr lang="vi-VN" sz="1200" dirty="0"/>
              <a:t>Situația alternativă este cunoscută drept </a:t>
            </a:r>
            <a:r>
              <a:rPr lang="vi-VN" sz="1200" b="1" dirty="0"/>
              <a:t>rateu de cache</a:t>
            </a:r>
            <a:r>
              <a:rPr lang="vi-VN" sz="1200" dirty="0"/>
              <a:t>, când cacheul este consultat dar găsit a nu conține acea bucată de dată cu eticheta căutată. Frântura de dată adusă din rezerva locală în timpul gestionării rateului este în mod obișnuit inserată în cache, pregătită pentru următoarea accesare.</a:t>
            </a:r>
          </a:p>
          <a:p>
            <a:r>
              <a:rPr lang="vi-VN" sz="1200" dirty="0"/>
              <a:t>Dacă spațiul de stocare din cache este limitat, va trebui probabil să expulzeze o altă intrare pentru a face loc. </a:t>
            </a:r>
            <a:r>
              <a:rPr lang="vi-VN" sz="1200" dirty="0">
                <a:hlinkClick r:id="rId4" tooltip="Euristică (informatică) — pagină inexistentă"/>
              </a:rPr>
              <a:t>Euristica</a:t>
            </a:r>
            <a:r>
              <a:rPr lang="vi-VN" sz="1200" dirty="0"/>
              <a:t> folosită pentru a selecta intrarea ce va trebui expulzată este cunoscută drept </a:t>
            </a:r>
            <a:r>
              <a:rPr lang="vi-VN" sz="1200" dirty="0">
                <a:hlinkClick r:id="rId5" tooltip="Algoritmul de înlocuirea paginii — pagină inexistentă"/>
              </a:rPr>
              <a:t>politica de înlocuire</a:t>
            </a:r>
            <a:r>
              <a:rPr lang="vi-VN" sz="1200" dirty="0"/>
              <a:t>. Una din politicile populare de înlocuire, ultima recent utilizată (URU), înlocuiește intrarea de pe ultima poziție din lista sortată în ordine descrescătoare a celor mai recent utilizate (vezi </a:t>
            </a:r>
            <a:r>
              <a:rPr lang="vi-VN" sz="1200" dirty="0">
                <a:hlinkClick r:id="rId6" tooltip="Algoritmi cache — pagină inexistentă"/>
              </a:rPr>
              <a:t>algoritmii cache</a:t>
            </a:r>
            <a:r>
              <a:rPr lang="vi-VN" sz="1200" dirty="0"/>
              <a:t>). cacheuri mai eficiente calculează frecvența de utilizare în raport cu dimensiunea elementelor stocate, ca și timpii de așteptare și debitele pentru cache și depozitul de rezervă. În timp ce această metodă funcționează bine pentru cantități mai mari de date, timpi de așteptare mari, și debite mici, cum este cazul folosirii unui hardisc pe post de cache la navigarea pe internet, nu este în schimb eficientă pentru a pune în cache </a:t>
            </a:r>
            <a:r>
              <a:rPr lang="vi-VN" sz="1200" dirty="0">
                <a:hlinkClick r:id="rId7" tooltip="Memoria principală (informatică) — pagină inexistentă"/>
              </a:rPr>
              <a:t>memoria principală</a:t>
            </a:r>
            <a:r>
              <a:rPr lang="vi-VN" sz="1200" dirty="0"/>
              <a:t> (RAM).</a:t>
            </a:r>
          </a:p>
          <a:p>
            <a:r>
              <a:rPr lang="vi-VN" sz="1200" dirty="0"/>
              <a:t>Când o înregistrare este scrisă în cache, va trebui de asemenea să fie scrisă la un moment dat și în depozitul de rezervă. Schema de programare a momentului când va trebui operată modificarea este denumită </a:t>
            </a:r>
            <a:r>
              <a:rPr lang="vi-VN" sz="1200" b="1" dirty="0"/>
              <a:t>politica de scriere</a:t>
            </a:r>
            <a:r>
              <a:rPr lang="vi-VN" sz="1200" dirty="0"/>
              <a:t>.</a:t>
            </a:r>
          </a:p>
          <a:p>
            <a:endParaRPr lang="en-US" dirty="0"/>
          </a:p>
        </p:txBody>
      </p:sp>
    </p:spTree>
  </p:cSld>
  <p:clrMapOvr>
    <a:masterClrMapping/>
  </p:clrMapOvr>
  <p:transition spd="slow">
    <p:wheel spokes="1"/>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839200" cy="3385542"/>
          </a:xfrm>
          <a:prstGeom prst="rect">
            <a:avLst/>
          </a:prstGeom>
          <a:noFill/>
        </p:spPr>
        <p:txBody>
          <a:bodyPr wrap="square" rtlCol="0">
            <a:spAutoFit/>
          </a:bodyPr>
          <a:lstStyle/>
          <a:p>
            <a:r>
              <a:rPr lang="vi-VN" sz="1400" dirty="0"/>
              <a:t>Într-un cache </a:t>
            </a:r>
            <a:r>
              <a:rPr lang="vi-VN" sz="1400" b="1" dirty="0"/>
              <a:t>scrie-prin</a:t>
            </a:r>
            <a:r>
              <a:rPr lang="vi-VN" sz="1400" dirty="0"/>
              <a:t>, fiecare scriere în cache determină o scriere sincronă în depozitul de rezervă.</a:t>
            </a:r>
          </a:p>
          <a:p>
            <a:r>
              <a:rPr lang="vi-VN" sz="1400" dirty="0"/>
              <a:t>Pe de altă parte, într-un cache </a:t>
            </a:r>
            <a:r>
              <a:rPr lang="vi-VN" sz="1400" b="1" dirty="0"/>
              <a:t>scrie-înapoi</a:t>
            </a:r>
            <a:r>
              <a:rPr lang="vi-VN" sz="1400" dirty="0"/>
              <a:t>, operațiile de scriere nu sunt reflectate în mod automat în depozit. În schimb, cacheul ține cont care dintre locațiile sale au fost rescrise (aceste locații sunt marcate ca fiind </a:t>
            </a:r>
            <a:r>
              <a:rPr lang="vi-VN" sz="1400" b="1" dirty="0"/>
              <a:t>murdare</a:t>
            </a:r>
            <a:r>
              <a:rPr lang="vi-VN" sz="1400" dirty="0"/>
              <a:t>). Datele din aceste locații sunt scrise înapoi în depozitul de rezervă când acele date sunt date afară din cache. Din acest motiv, un rateu în cacheul scrie-înapoi de cele mai multe ori va avea nevoie de două accese la memorie pentru a deservi: una pentru a aduce data necesară, și una pentru a scrie data schimbată din cache în depozit.</a:t>
            </a:r>
          </a:p>
          <a:p>
            <a:r>
              <a:rPr lang="vi-VN" sz="1400" dirty="0"/>
              <a:t>Scrierea înapoi a datelor poate fi declanșată de-asemenea de către alte politici. Clientul poate face modificări unei date în cache, ca mai apoi să trimită cacheului o notificare în mod explicit să scrie data înapoi.</a:t>
            </a:r>
          </a:p>
          <a:p>
            <a:r>
              <a:rPr lang="vi-VN" sz="1400" dirty="0"/>
              <a:t>O </a:t>
            </a:r>
            <a:r>
              <a:rPr lang="vi-VN" sz="1400" b="1" dirty="0"/>
              <a:t>alocare fără scriere</a:t>
            </a:r>
            <a:r>
              <a:rPr lang="vi-VN" sz="1400" dirty="0"/>
              <a:t> este o politică de cache în care doar citirile de procesor sunt trecute prin cache, ocolind astfel nevoia de a scrie-înapoi sau de a scrie-prin când vechea valoare a datei a lipsit din cache înainte de scriere.</a:t>
            </a:r>
          </a:p>
          <a:p>
            <a:r>
              <a:rPr lang="vi-VN" sz="1400" dirty="0"/>
              <a:t>Datele din depozitul de rezervă poate fi modificat de entități altele decât cacheul, în care caz copia din cache poate să devină irelevantă sau </a:t>
            </a:r>
            <a:r>
              <a:rPr lang="vi-VN" sz="1400" b="1" dirty="0"/>
              <a:t>învechită</a:t>
            </a:r>
            <a:r>
              <a:rPr lang="vi-VN" sz="1400" dirty="0"/>
              <a:t>. Pe de altă parte, când clientul înnoiește datele din cache, copiile acestor date din alte cacheuri vor deveni învechite. Protocoalele de comunicație dintre gestionarii de cache care mențin consistența datelor sunt cunoscute ca </a:t>
            </a:r>
            <a:r>
              <a:rPr lang="vi-VN" sz="1400" dirty="0">
                <a:hlinkClick r:id="rId2" tooltip="Coerența cacheului — pagină inexistentă"/>
              </a:rPr>
              <a:t>protocoale de coerență</a:t>
            </a:r>
            <a:r>
              <a:rPr lang="vi-VN" sz="1400" dirty="0"/>
              <a:t>.</a:t>
            </a:r>
          </a:p>
          <a:p>
            <a:endParaRPr lang="en-US" dirty="0"/>
          </a:p>
        </p:txBody>
      </p:sp>
    </p:spTree>
  </p:cSld>
  <p:clrMapOvr>
    <a:masterClrMapping/>
  </p:clrMapOvr>
  <p:transition>
    <p:blinds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biserica-neemia.ro/foto/gand/computer.jpg"/>
          <p:cNvPicPr>
            <a:picLocks noChangeAspect="1" noChangeArrowheads="1"/>
          </p:cNvPicPr>
          <p:nvPr/>
        </p:nvPicPr>
        <p:blipFill>
          <a:blip r:embed="rId3"/>
          <a:srcRect/>
          <a:stretch>
            <a:fillRect/>
          </a:stretch>
        </p:blipFill>
        <p:spPr bwMode="auto">
          <a:xfrm>
            <a:off x="0" y="-1"/>
            <a:ext cx="9144000" cy="6858001"/>
          </a:xfrm>
          <a:prstGeom prst="rect">
            <a:avLst/>
          </a:prstGeom>
          <a:noFill/>
        </p:spPr>
      </p:pic>
      <p:sp>
        <p:nvSpPr>
          <p:cNvPr id="3" name="TextBox 2"/>
          <p:cNvSpPr txBox="1"/>
          <p:nvPr/>
        </p:nvSpPr>
        <p:spPr>
          <a:xfrm>
            <a:off x="2819400" y="914400"/>
            <a:ext cx="2819400" cy="923330"/>
          </a:xfrm>
          <a:prstGeom prst="rect">
            <a:avLst/>
          </a:prstGeom>
          <a:noFill/>
        </p:spPr>
        <p:txBody>
          <a:bodyPr wrap="square" rtlCol="0">
            <a:spAutoFit/>
          </a:bodyPr>
          <a:lstStyle/>
          <a:p>
            <a:r>
              <a:rPr lang="en-US" sz="5400" dirty="0" smtClean="0">
                <a:solidFill>
                  <a:srgbClr val="6600CC"/>
                </a:solidFill>
                <a:latin typeface="Brush Script MT" pitchFamily="66" charset="0"/>
              </a:rPr>
              <a:t>  </a:t>
            </a:r>
            <a:r>
              <a:rPr lang="en-US" sz="5400" dirty="0" err="1" smtClean="0">
                <a:solidFill>
                  <a:srgbClr val="6600CC"/>
                </a:solidFill>
                <a:latin typeface="Brush Script MT" pitchFamily="66" charset="0"/>
              </a:rPr>
              <a:t>Sfarsit</a:t>
            </a:r>
            <a:endParaRPr lang="en-US" sz="5400" dirty="0">
              <a:solidFill>
                <a:srgbClr val="6600CC"/>
              </a:solidFill>
              <a:latin typeface="Brush Script MT" pitchFamily="66" charset="0"/>
            </a:endParaRPr>
          </a:p>
        </p:txBody>
      </p:sp>
    </p:spTree>
  </p:cSld>
  <p:clrMapOvr>
    <a:masterClrMapping/>
  </p:clrMapOvr>
  <p:transition spd="slow">
    <p:comb/>
    <p:sndAc>
      <p:stSnd>
        <p:snd r:embed="rId2" name="chimes.wav" builtIn="1"/>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002060"/>
                </a:solidFill>
                <a:latin typeface="Comic Sans MS" pitchFamily="66" charset="0"/>
              </a:rPr>
              <a:t>Noutati</a:t>
            </a:r>
            <a:r>
              <a:rPr lang="en-US" dirty="0" smtClean="0">
                <a:solidFill>
                  <a:srgbClr val="002060"/>
                </a:solidFill>
                <a:latin typeface="Comic Sans MS" pitchFamily="66" charset="0"/>
              </a:rPr>
              <a:t> </a:t>
            </a:r>
            <a:r>
              <a:rPr lang="en-US" dirty="0" err="1" smtClean="0">
                <a:solidFill>
                  <a:srgbClr val="002060"/>
                </a:solidFill>
                <a:latin typeface="Comic Sans MS" pitchFamily="66" charset="0"/>
              </a:rPr>
              <a:t>privind</a:t>
            </a:r>
            <a:r>
              <a:rPr lang="en-US" dirty="0" smtClean="0">
                <a:solidFill>
                  <a:srgbClr val="002060"/>
                </a:solidFill>
                <a:latin typeface="Comic Sans MS" pitchFamily="66" charset="0"/>
              </a:rPr>
              <a:t> </a:t>
            </a:r>
            <a:r>
              <a:rPr lang="en-US" dirty="0" err="1" smtClean="0">
                <a:solidFill>
                  <a:srgbClr val="002060"/>
                </a:solidFill>
                <a:latin typeface="Comic Sans MS" pitchFamily="66" charset="0"/>
              </a:rPr>
              <a:t>virusii</a:t>
            </a:r>
            <a:endParaRPr lang="en-US" dirty="0">
              <a:solidFill>
                <a:srgbClr val="002060"/>
              </a:solidFill>
              <a:latin typeface="Comic Sans MS" pitchFamily="66" charset="0"/>
            </a:endParaRPr>
          </a:p>
        </p:txBody>
      </p:sp>
      <p:sp>
        <p:nvSpPr>
          <p:cNvPr id="3" name="Content Placeholder 2"/>
          <p:cNvSpPr>
            <a:spLocks noGrp="1"/>
          </p:cNvSpPr>
          <p:nvPr>
            <p:ph idx="1"/>
          </p:nvPr>
        </p:nvSpPr>
        <p:spPr>
          <a:xfrm>
            <a:off x="457200" y="1219200"/>
            <a:ext cx="8153400" cy="5334000"/>
          </a:xfrm>
        </p:spPr>
        <p:txBody>
          <a:bodyPr>
            <a:normAutofit fontScale="25000" lnSpcReduction="20000"/>
          </a:bodyPr>
          <a:lstStyle/>
          <a:p>
            <a:r>
              <a:rPr lang="en-US" sz="5600" b="0" i="0" dirty="0" smtClean="0">
                <a:solidFill>
                  <a:srgbClr val="4C4C4C"/>
                </a:solidFill>
                <a:latin typeface="Comic Sans MS" pitchFamily="66" charset="0"/>
              </a:rPr>
              <a:t> </a:t>
            </a:r>
            <a:r>
              <a:rPr lang="en-US" sz="5600" b="0" i="0" dirty="0" err="1" smtClean="0">
                <a:solidFill>
                  <a:srgbClr val="FFFF00"/>
                </a:solidFill>
                <a:latin typeface="Comic Sans MS" pitchFamily="66" charset="0"/>
              </a:rPr>
              <a:t>Primii</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virusi</a:t>
            </a:r>
            <a:r>
              <a:rPr lang="en-US" sz="5600" b="0" i="0" dirty="0" smtClean="0">
                <a:solidFill>
                  <a:srgbClr val="FFFF00"/>
                </a:solidFill>
                <a:latin typeface="Comic Sans MS" pitchFamily="66" charset="0"/>
              </a:rPr>
              <a:t> au </a:t>
            </a:r>
            <a:r>
              <a:rPr lang="en-US" sz="5600" b="0" i="0" dirty="0" err="1" smtClean="0">
                <a:solidFill>
                  <a:srgbClr val="FFFF00"/>
                </a:solidFill>
                <a:latin typeface="Comic Sans MS" pitchFamily="66" charset="0"/>
              </a:rPr>
              <a:t>aparut</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acum</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câteva</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decenii</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însa</a:t>
            </a:r>
            <a:r>
              <a:rPr lang="en-US" sz="5600" b="0" i="0" dirty="0" smtClean="0">
                <a:solidFill>
                  <a:srgbClr val="FFFF00"/>
                </a:solidFill>
                <a:latin typeface="Comic Sans MS" pitchFamily="66" charset="0"/>
              </a:rPr>
              <a:t> nu au </a:t>
            </a:r>
            <a:r>
              <a:rPr lang="en-US" sz="5600" b="0" i="0" dirty="0" err="1" smtClean="0">
                <a:solidFill>
                  <a:srgbClr val="FFFF00"/>
                </a:solidFill>
                <a:latin typeface="Comic Sans MS" pitchFamily="66" charset="0"/>
              </a:rPr>
              <a:t>cunoscut</a:t>
            </a:r>
            <a:r>
              <a:rPr lang="en-US" sz="5600" b="0" i="0" dirty="0" smtClean="0">
                <a:solidFill>
                  <a:srgbClr val="FFFF00"/>
                </a:solidFill>
                <a:latin typeface="Comic Sans MS" pitchFamily="66" charset="0"/>
              </a:rPr>
              <a:t> o </a:t>
            </a:r>
            <a:r>
              <a:rPr lang="en-US" sz="5600" b="0" i="0" dirty="0" err="1" smtClean="0">
                <a:solidFill>
                  <a:srgbClr val="FFFF00"/>
                </a:solidFill>
                <a:latin typeface="Comic Sans MS" pitchFamily="66" charset="0"/>
              </a:rPr>
              <a:t>raspândire</a:t>
            </a:r>
            <a:r>
              <a:rPr lang="en-US" sz="5600" b="0" i="0" dirty="0" smtClean="0">
                <a:solidFill>
                  <a:srgbClr val="FFFF00"/>
                </a:solidFill>
                <a:latin typeface="Comic Sans MS" pitchFamily="66" charset="0"/>
              </a:rPr>
              <a:t> la </a:t>
            </a:r>
            <a:r>
              <a:rPr lang="en-US" sz="5600" b="0" i="0" dirty="0" err="1" smtClean="0">
                <a:solidFill>
                  <a:srgbClr val="FFFF00"/>
                </a:solidFill>
                <a:latin typeface="Comic Sans MS" pitchFamily="66" charset="0"/>
              </a:rPr>
              <a:t>scara</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mondiala</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decât</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dupa</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aparitia</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primelor</a:t>
            </a:r>
            <a:r>
              <a:rPr lang="en-US" sz="5600" b="0" i="0" dirty="0" smtClean="0">
                <a:solidFill>
                  <a:srgbClr val="FFFF00"/>
                </a:solidFill>
                <a:latin typeface="Comic Sans MS" pitchFamily="66" charset="0"/>
              </a:rPr>
              <a:t> PC-</a:t>
            </a:r>
            <a:r>
              <a:rPr lang="en-US" sz="5600" b="0" i="0" dirty="0" err="1" smtClean="0">
                <a:solidFill>
                  <a:srgbClr val="FFFF00"/>
                </a:solidFill>
                <a:latin typeface="Comic Sans MS" pitchFamily="66" charset="0"/>
              </a:rPr>
              <a:t>uri</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În</a:t>
            </a:r>
            <a:r>
              <a:rPr lang="en-US" sz="5600" b="0" i="0" dirty="0" smtClean="0">
                <a:solidFill>
                  <a:srgbClr val="FFFF00"/>
                </a:solidFill>
                <a:latin typeface="Comic Sans MS" pitchFamily="66" charset="0"/>
              </a:rPr>
              <a:t> 1981 firma IBM </a:t>
            </a:r>
            <a:r>
              <a:rPr lang="en-US" sz="5600" b="0" i="0" dirty="0" err="1" smtClean="0">
                <a:solidFill>
                  <a:srgbClr val="FFFF00"/>
                </a:solidFill>
                <a:latin typeface="Comic Sans MS" pitchFamily="66" charset="0"/>
              </a:rPr>
              <a:t>scotea</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pe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piata</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alaturi</a:t>
            </a:r>
            <a:r>
              <a:rPr lang="en-US" sz="5600" b="0" i="0" dirty="0" smtClean="0">
                <a:solidFill>
                  <a:srgbClr val="FFFF00"/>
                </a:solidFill>
                <a:latin typeface="Comic Sans MS" pitchFamily="66" charset="0"/>
              </a:rPr>
              <a:t> de </a:t>
            </a:r>
            <a:r>
              <a:rPr lang="en-US" sz="5600" b="0" i="0" dirty="0" err="1" smtClean="0">
                <a:solidFill>
                  <a:srgbClr val="FFFF00"/>
                </a:solidFill>
                <a:latin typeface="Comic Sans MS" pitchFamily="66" charset="0"/>
              </a:rPr>
              <a:t>gigantele</a:t>
            </a:r>
            <a:r>
              <a:rPr lang="en-US" sz="5600" b="0" i="0" dirty="0" smtClean="0">
                <a:solidFill>
                  <a:srgbClr val="FFFF00"/>
                </a:solidFill>
                <a:latin typeface="Comic Sans MS" pitchFamily="66" charset="0"/>
              </a:rPr>
              <a:t> mainframe-</a:t>
            </a:r>
            <a:r>
              <a:rPr lang="en-US" sz="5600" b="0" i="0" dirty="0" err="1" smtClean="0">
                <a:solidFill>
                  <a:srgbClr val="FFFF00"/>
                </a:solidFill>
                <a:latin typeface="Comic Sans MS" pitchFamily="66" charset="0"/>
              </a:rPr>
              <a:t>uri</a:t>
            </a:r>
            <a:r>
              <a:rPr lang="en-US" sz="5600" b="0" i="0" dirty="0" smtClean="0">
                <a:solidFill>
                  <a:srgbClr val="FFFF00"/>
                </a:solidFill>
                <a:latin typeface="Comic Sans MS" pitchFamily="66" charset="0"/>
              </a:rPr>
              <a:t> care </a:t>
            </a:r>
            <a:r>
              <a:rPr lang="en-US" sz="5600" b="0" i="0" dirty="0" err="1" smtClean="0">
                <a:solidFill>
                  <a:srgbClr val="FFFF00"/>
                </a:solidFill>
                <a:latin typeface="Comic Sans MS" pitchFamily="66" charset="0"/>
              </a:rPr>
              <a:t>îi</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adusesera</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succesul</a:t>
            </a:r>
            <a:r>
              <a:rPr lang="en-US" sz="5600" b="0" i="0" dirty="0" smtClean="0">
                <a:solidFill>
                  <a:srgbClr val="FFFF00"/>
                </a:solidFill>
                <a:latin typeface="Comic Sans MS" pitchFamily="66" charset="0"/>
              </a:rPr>
              <a:t>, un calculator "personal" </a:t>
            </a:r>
            <a:r>
              <a:rPr lang="en-US" sz="5600" b="0" i="0" dirty="0" err="1" smtClean="0">
                <a:solidFill>
                  <a:srgbClr val="FFFF00"/>
                </a:solidFill>
                <a:latin typeface="Comic Sans MS" pitchFamily="66" charset="0"/>
              </a:rPr>
              <a:t>bazat</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pe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noul</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pe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atunci</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procesor</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produs</a:t>
            </a:r>
            <a:r>
              <a:rPr lang="en-US" sz="5600" b="0" i="0" dirty="0" smtClean="0">
                <a:solidFill>
                  <a:srgbClr val="FFFF00"/>
                </a:solidFill>
                <a:latin typeface="Comic Sans MS" pitchFamily="66" charset="0"/>
              </a:rPr>
              <a:t> de firma Intel, 8088. </a:t>
            </a:r>
            <a:r>
              <a:rPr lang="en-US" sz="5600" b="0" i="0" dirty="0" err="1" smtClean="0">
                <a:solidFill>
                  <a:srgbClr val="FFFF00"/>
                </a:solidFill>
                <a:latin typeface="Comic Sans MS" pitchFamily="66" charset="0"/>
              </a:rPr>
              <a:t>Pretul</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acestuia</a:t>
            </a:r>
            <a:r>
              <a:rPr lang="en-US" sz="5600" b="0" i="0" dirty="0" smtClean="0">
                <a:solidFill>
                  <a:srgbClr val="FFFF00"/>
                </a:solidFill>
                <a:latin typeface="Comic Sans MS" pitchFamily="66" charset="0"/>
              </a:rPr>
              <a:t> era </a:t>
            </a:r>
            <a:r>
              <a:rPr lang="en-US" sz="5600" b="0" i="0" dirty="0" err="1" smtClean="0">
                <a:solidFill>
                  <a:srgbClr val="FFFF00"/>
                </a:solidFill>
                <a:latin typeface="Comic Sans MS" pitchFamily="66" charset="0"/>
              </a:rPr>
              <a:t>extrem</a:t>
            </a:r>
            <a:r>
              <a:rPr lang="en-US" sz="5600" b="0" i="0" dirty="0" smtClean="0">
                <a:solidFill>
                  <a:srgbClr val="FFFF00"/>
                </a:solidFill>
                <a:latin typeface="Comic Sans MS" pitchFamily="66" charset="0"/>
              </a:rPr>
              <a:t> de </a:t>
            </a:r>
            <a:r>
              <a:rPr lang="en-US" sz="5600" b="0" i="0" dirty="0" err="1" smtClean="0">
                <a:solidFill>
                  <a:srgbClr val="FFFF00"/>
                </a:solidFill>
                <a:latin typeface="Comic Sans MS" pitchFamily="66" charset="0"/>
              </a:rPr>
              <a:t>ridicat</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însa</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produsul</a:t>
            </a:r>
            <a:r>
              <a:rPr lang="en-US" sz="5600" b="0" i="0" dirty="0" smtClean="0">
                <a:solidFill>
                  <a:srgbClr val="FFFF00"/>
                </a:solidFill>
                <a:latin typeface="Comic Sans MS" pitchFamily="66" charset="0"/>
              </a:rPr>
              <a:t> a </a:t>
            </a:r>
            <a:r>
              <a:rPr lang="en-US" sz="5600" b="0" i="0" dirty="0" err="1" smtClean="0">
                <a:solidFill>
                  <a:srgbClr val="FFFF00"/>
                </a:solidFill>
                <a:latin typeface="Comic Sans MS" pitchFamily="66" charset="0"/>
              </a:rPr>
              <a:t>fost</a:t>
            </a:r>
            <a:r>
              <a:rPr lang="en-US" sz="5600" b="0" i="0" dirty="0" smtClean="0">
                <a:solidFill>
                  <a:srgbClr val="FFFF00"/>
                </a:solidFill>
                <a:latin typeface="Comic Sans MS" pitchFamily="66" charset="0"/>
              </a:rPr>
              <a:t> un </a:t>
            </a:r>
            <a:r>
              <a:rPr lang="en-US" sz="5600" b="0" i="0" dirty="0" err="1" smtClean="0">
                <a:solidFill>
                  <a:srgbClr val="FFFF00"/>
                </a:solidFill>
                <a:latin typeface="Comic Sans MS" pitchFamily="66" charset="0"/>
              </a:rPr>
              <a:t>succes</a:t>
            </a:r>
            <a:r>
              <a:rPr lang="en-US" sz="5600" b="0" i="0" dirty="0" smtClean="0">
                <a:solidFill>
                  <a:srgbClr val="FFFF00"/>
                </a:solidFill>
                <a:latin typeface="Comic Sans MS" pitchFamily="66" charset="0"/>
              </a:rPr>
              <a:t>. Ca </a:t>
            </a:r>
            <a:r>
              <a:rPr lang="en-US" sz="5600" b="0" i="0" dirty="0" err="1" smtClean="0">
                <a:solidFill>
                  <a:srgbClr val="FFFF00"/>
                </a:solidFill>
                <a:latin typeface="Comic Sans MS" pitchFamily="66" charset="0"/>
              </a:rPr>
              <a:t>sistem</a:t>
            </a:r>
            <a:r>
              <a:rPr lang="en-US" sz="5600" b="0" i="0" dirty="0" smtClean="0">
                <a:solidFill>
                  <a:srgbClr val="FFFF00"/>
                </a:solidFill>
                <a:latin typeface="Comic Sans MS" pitchFamily="66" charset="0"/>
              </a:rPr>
              <a:t> de </a:t>
            </a:r>
            <a:r>
              <a:rPr lang="en-US" sz="5600" b="0" i="0" dirty="0" err="1" smtClean="0">
                <a:solidFill>
                  <a:srgbClr val="FFFF00"/>
                </a:solidFill>
                <a:latin typeface="Comic Sans MS" pitchFamily="66" charset="0"/>
              </a:rPr>
              <a:t>operare</a:t>
            </a:r>
            <a:r>
              <a:rPr lang="en-US" sz="5600" b="0" i="0" dirty="0" smtClean="0">
                <a:solidFill>
                  <a:srgbClr val="FFFF00"/>
                </a:solidFill>
                <a:latin typeface="Comic Sans MS" pitchFamily="66" charset="0"/>
              </a:rPr>
              <a:t> IBM a </a:t>
            </a:r>
            <a:r>
              <a:rPr lang="en-US" sz="5600" b="0" i="0" dirty="0" err="1" smtClean="0">
                <a:solidFill>
                  <a:srgbClr val="FFFF00"/>
                </a:solidFill>
                <a:latin typeface="Comic Sans MS" pitchFamily="66" charset="0"/>
              </a:rPr>
              <a:t>cumparat</a:t>
            </a:r>
            <a:r>
              <a:rPr lang="en-US" sz="5600" b="0" i="0" dirty="0" smtClean="0">
                <a:solidFill>
                  <a:srgbClr val="FFFF00"/>
                </a:solidFill>
                <a:latin typeface="Comic Sans MS" pitchFamily="66" charset="0"/>
              </a:rPr>
              <a:t> MS-DOS de la firma Microsoft, care la </a:t>
            </a:r>
            <a:r>
              <a:rPr lang="en-US" sz="5600" b="0" i="0" dirty="0" err="1" smtClean="0">
                <a:solidFill>
                  <a:srgbClr val="FFFF00"/>
                </a:solidFill>
                <a:latin typeface="Comic Sans MS" pitchFamily="66" charset="0"/>
              </a:rPr>
              <a:t>rândul</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ei</a:t>
            </a:r>
            <a:r>
              <a:rPr lang="en-US" sz="5600" b="0" i="0" dirty="0" smtClean="0">
                <a:solidFill>
                  <a:srgbClr val="FFFF00"/>
                </a:solidFill>
                <a:latin typeface="Comic Sans MS" pitchFamily="66" charset="0"/>
              </a:rPr>
              <a:t> l-a </a:t>
            </a:r>
            <a:r>
              <a:rPr lang="en-US" sz="5600" b="0" i="0" dirty="0" err="1" smtClean="0">
                <a:solidFill>
                  <a:srgbClr val="FFFF00"/>
                </a:solidFill>
                <a:latin typeface="Comic Sans MS" pitchFamily="66" charset="0"/>
              </a:rPr>
              <a:t>scris</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pe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baza</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sistemului</a:t>
            </a:r>
            <a:r>
              <a:rPr lang="en-US" sz="5600" b="0" i="0" dirty="0" smtClean="0">
                <a:solidFill>
                  <a:srgbClr val="FFFF00"/>
                </a:solidFill>
                <a:latin typeface="Comic Sans MS" pitchFamily="66" charset="0"/>
              </a:rPr>
              <a:t> de </a:t>
            </a:r>
            <a:r>
              <a:rPr lang="en-US" sz="5600" b="0" i="0" dirty="0" err="1" smtClean="0">
                <a:solidFill>
                  <a:srgbClr val="FFFF00"/>
                </a:solidFill>
                <a:latin typeface="Comic Sans MS" pitchFamily="66" charset="0"/>
              </a:rPr>
              <a:t>operare</a:t>
            </a:r>
            <a:r>
              <a:rPr lang="en-US" sz="5600" b="0" i="0" dirty="0" smtClean="0">
                <a:solidFill>
                  <a:srgbClr val="FFFF00"/>
                </a:solidFill>
                <a:latin typeface="Comic Sans MS" pitchFamily="66" charset="0"/>
              </a:rPr>
              <a:t> CP/M. </a:t>
            </a:r>
            <a:r>
              <a:rPr lang="en-US" sz="5600" b="0" i="0" dirty="0" err="1" smtClean="0">
                <a:solidFill>
                  <a:srgbClr val="FFFF00"/>
                </a:solidFill>
                <a:latin typeface="Comic Sans MS" pitchFamily="66" charset="0"/>
              </a:rPr>
              <a:t>Primele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versiuni</a:t>
            </a:r>
            <a:r>
              <a:rPr lang="en-US" sz="5600" b="0" i="0" dirty="0" smtClean="0">
                <a:solidFill>
                  <a:srgbClr val="FFFF00"/>
                </a:solidFill>
                <a:latin typeface="Comic Sans MS" pitchFamily="66" charset="0"/>
              </a:rPr>
              <a:t> de DOS </a:t>
            </a:r>
            <a:r>
              <a:rPr lang="en-US" sz="5600" b="0" i="0" dirty="0" err="1" smtClean="0">
                <a:solidFill>
                  <a:srgbClr val="FFFF00"/>
                </a:solidFill>
                <a:latin typeface="Comic Sans MS" pitchFamily="66" charset="0"/>
              </a:rPr>
              <a:t>erau</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extrem</a:t>
            </a:r>
            <a:r>
              <a:rPr lang="en-US" sz="5600" b="0" i="0" dirty="0" smtClean="0">
                <a:solidFill>
                  <a:srgbClr val="FFFF00"/>
                </a:solidFill>
                <a:latin typeface="Comic Sans MS" pitchFamily="66" charset="0"/>
              </a:rPr>
              <a:t> de </a:t>
            </a:r>
            <a:r>
              <a:rPr lang="en-US" sz="5600" b="0" i="0" dirty="0" err="1" smtClean="0">
                <a:solidFill>
                  <a:srgbClr val="FFFF00"/>
                </a:solidFill>
                <a:latin typeface="Comic Sans MS" pitchFamily="66" charset="0"/>
              </a:rPr>
              <a:t>compacte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numai</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câteva</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zeci</a:t>
            </a:r>
            <a:r>
              <a:rPr lang="en-US" sz="5600" b="0" i="0" dirty="0" smtClean="0">
                <a:solidFill>
                  <a:srgbClr val="FFFF00"/>
                </a:solidFill>
                <a:latin typeface="Comic Sans MS" pitchFamily="66" charset="0"/>
              </a:rPr>
              <a:t> de Kb) </a:t>
            </a:r>
            <a:r>
              <a:rPr lang="en-US" sz="5600" b="0" i="0" dirty="0" err="1" smtClean="0">
                <a:solidFill>
                  <a:srgbClr val="FFFF00"/>
                </a:solidFill>
                <a:latin typeface="Comic Sans MS" pitchFamily="66" charset="0"/>
              </a:rPr>
              <a:t>si</a:t>
            </a:r>
            <a:r>
              <a:rPr lang="en-US" sz="5600" b="0" i="0" dirty="0" smtClean="0">
                <a:solidFill>
                  <a:srgbClr val="FFFF00"/>
                </a:solidFill>
                <a:latin typeface="Comic Sans MS" pitchFamily="66" charset="0"/>
              </a:rPr>
              <a:t> nu </a:t>
            </a:r>
            <a:r>
              <a:rPr lang="en-US" sz="5600" b="0" i="0" dirty="0" err="1" smtClean="0">
                <a:solidFill>
                  <a:srgbClr val="FFFF00"/>
                </a:solidFill>
                <a:latin typeface="Comic Sans MS" pitchFamily="66" charset="0"/>
              </a:rPr>
              <a:t>aveau</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nici</a:t>
            </a:r>
            <a:r>
              <a:rPr lang="en-US" sz="5600" b="0" i="0" dirty="0" smtClean="0">
                <a:solidFill>
                  <a:srgbClr val="FFFF00"/>
                </a:solidFill>
                <a:latin typeface="Comic Sans MS" pitchFamily="66" charset="0"/>
              </a:rPr>
              <a:t> un protocol de </a:t>
            </a:r>
            <a:r>
              <a:rPr lang="en-US" sz="5600" b="0" i="0" dirty="0" err="1" smtClean="0">
                <a:solidFill>
                  <a:srgbClr val="FFFF00"/>
                </a:solidFill>
                <a:latin typeface="Comic Sans MS" pitchFamily="66" charset="0"/>
              </a:rPr>
              <a:t>securitate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inclus</a:t>
            </a:r>
            <a:r>
              <a:rPr lang="en-US" sz="5600" b="0" i="0" dirty="0" smtClean="0">
                <a:solidFill>
                  <a:srgbClr val="FFFF00"/>
                </a:solidFill>
                <a:latin typeface="Comic Sans MS" pitchFamily="66" charset="0"/>
              </a:rPr>
              <a:t>.</a:t>
            </a:r>
            <a:r>
              <a:rPr lang="en-US" sz="5600" dirty="0" smtClean="0">
                <a:solidFill>
                  <a:srgbClr val="FFFF00"/>
                </a:solidFill>
                <a:latin typeface="Comic Sans MS" pitchFamily="66" charset="0"/>
              </a:rPr>
              <a:t/>
            </a:r>
            <a:br>
              <a:rPr lang="en-US" sz="5600" dirty="0" smtClean="0">
                <a:solidFill>
                  <a:srgbClr val="FFFF00"/>
                </a:solidFill>
                <a:latin typeface="Comic Sans MS" pitchFamily="66" charset="0"/>
              </a:rPr>
            </a:br>
            <a:r>
              <a:rPr lang="en-US" sz="5600" dirty="0" smtClean="0">
                <a:solidFill>
                  <a:srgbClr val="FFFF00"/>
                </a:solidFill>
                <a:latin typeface="Comic Sans MS" pitchFamily="66" charset="0"/>
              </a:rPr>
              <a:t/>
            </a:r>
            <a:br>
              <a:rPr lang="en-US" sz="5600" dirty="0" smtClean="0">
                <a:solidFill>
                  <a:srgbClr val="FFFF00"/>
                </a:solidFill>
                <a:latin typeface="Comic Sans MS" pitchFamily="66" charset="0"/>
              </a:rPr>
            </a:b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Trec</a:t>
            </a:r>
            <a:r>
              <a:rPr lang="en-US" sz="5600" b="0" i="0" dirty="0" smtClean="0">
                <a:solidFill>
                  <a:srgbClr val="FFFF00"/>
                </a:solidFill>
                <a:latin typeface="Comic Sans MS" pitchFamily="66" charset="0"/>
              </a:rPr>
              <a:t> 5 </a:t>
            </a:r>
            <a:r>
              <a:rPr lang="en-US" sz="5600" b="0" i="0" dirty="0" err="1" smtClean="0">
                <a:solidFill>
                  <a:srgbClr val="FFFF00"/>
                </a:solidFill>
                <a:latin typeface="Comic Sans MS" pitchFamily="66" charset="0"/>
              </a:rPr>
              <a:t>ani</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si</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ajungem</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în</a:t>
            </a:r>
            <a:r>
              <a:rPr lang="en-US" sz="5600" b="0" i="0" dirty="0" smtClean="0">
                <a:solidFill>
                  <a:srgbClr val="FFFF00"/>
                </a:solidFill>
                <a:latin typeface="Comic Sans MS" pitchFamily="66" charset="0"/>
              </a:rPr>
              <a:t> 1986 </a:t>
            </a:r>
            <a:r>
              <a:rPr lang="en-US" sz="5600" b="0" i="0" dirty="0" err="1" smtClean="0">
                <a:solidFill>
                  <a:srgbClr val="FFFF00"/>
                </a:solidFill>
                <a:latin typeface="Comic Sans MS" pitchFamily="66" charset="0"/>
              </a:rPr>
              <a:t>când</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apareau</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primele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rapoarte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publice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indicând</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entitati</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virale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pe</a:t>
            </a:r>
            <a:r>
              <a:rPr lang="en-US" sz="5600" b="0" i="0" dirty="0" smtClean="0">
                <a:solidFill>
                  <a:srgbClr val="FFFF00"/>
                </a:solidFill>
                <a:latin typeface="Comic Sans MS" pitchFamily="66" charset="0"/>
              </a:rPr>
              <a:t> IBM-PC. Era </a:t>
            </a:r>
            <a:r>
              <a:rPr lang="en-US" sz="5600" b="0" i="0" dirty="0" err="1" smtClean="0">
                <a:solidFill>
                  <a:srgbClr val="FFFF00"/>
                </a:solidFill>
                <a:latin typeface="Comic Sans MS" pitchFamily="66" charset="0"/>
              </a:rPr>
              <a:t>vorba</a:t>
            </a:r>
            <a:r>
              <a:rPr lang="en-US" sz="5600" b="0" i="0" dirty="0" smtClean="0">
                <a:solidFill>
                  <a:srgbClr val="FFFF00"/>
                </a:solidFill>
                <a:latin typeface="Comic Sans MS" pitchFamily="66" charset="0"/>
              </a:rPr>
              <a:t> de </a:t>
            </a:r>
            <a:r>
              <a:rPr lang="en-US" sz="5600" b="0" i="0" dirty="0" err="1" smtClean="0">
                <a:solidFill>
                  <a:srgbClr val="FFFF00"/>
                </a:solidFill>
                <a:latin typeface="Comic Sans MS" pitchFamily="66" charset="0"/>
              </a:rPr>
              <a:t>virusul</a:t>
            </a:r>
            <a:r>
              <a:rPr lang="en-US" sz="5600" b="0" i="0" dirty="0" smtClean="0">
                <a:solidFill>
                  <a:srgbClr val="FFFF00"/>
                </a:solidFill>
                <a:latin typeface="Comic Sans MS" pitchFamily="66" charset="0"/>
              </a:rPr>
              <a:t> Brain, un virus de boot. </a:t>
            </a:r>
            <a:r>
              <a:rPr lang="en-US" sz="5600" b="0" i="0" dirty="0" err="1" smtClean="0">
                <a:solidFill>
                  <a:srgbClr val="FFFF00"/>
                </a:solidFill>
                <a:latin typeface="Comic Sans MS" pitchFamily="66" charset="0"/>
              </a:rPr>
              <a:t>Apar</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astfel</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programe</a:t>
            </a:r>
            <a:r>
              <a:rPr lang="en-US" sz="5600" b="0" i="0" dirty="0" smtClean="0">
                <a:solidFill>
                  <a:srgbClr val="FFFF00"/>
                </a:solidFill>
                <a:latin typeface="Comic Sans MS" pitchFamily="66" charset="0"/>
              </a:rPr>
              <a:t> de tip antivirus create </a:t>
            </a:r>
            <a:r>
              <a:rPr lang="en-US" sz="5600" b="0" i="0" dirty="0" err="1" smtClean="0">
                <a:solidFill>
                  <a:srgbClr val="FFFF00"/>
                </a:solidFill>
                <a:latin typeface="Comic Sans MS" pitchFamily="66" charset="0"/>
              </a:rPr>
              <a:t>pentru</a:t>
            </a:r>
            <a:r>
              <a:rPr lang="en-US" sz="5600" b="0" i="0" dirty="0" smtClean="0">
                <a:solidFill>
                  <a:srgbClr val="FFFF00"/>
                </a:solidFill>
                <a:latin typeface="Comic Sans MS" pitchFamily="66" charset="0"/>
              </a:rPr>
              <a:t> a </a:t>
            </a:r>
            <a:r>
              <a:rPr lang="en-US" sz="5600" b="0" i="0" dirty="0" err="1" smtClean="0">
                <a:solidFill>
                  <a:srgbClr val="FFFF00"/>
                </a:solidFill>
                <a:latin typeface="Comic Sans MS" pitchFamily="66" charset="0"/>
              </a:rPr>
              <a:t>elimina</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virusii</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informatici</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Daca</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primele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programe</a:t>
            </a:r>
            <a:r>
              <a:rPr lang="en-US" sz="5600" b="0" i="0" dirty="0" smtClean="0">
                <a:solidFill>
                  <a:srgbClr val="FFFF00"/>
                </a:solidFill>
                <a:latin typeface="Comic Sans MS" pitchFamily="66" charset="0"/>
              </a:rPr>
              <a:t> antivirus </a:t>
            </a:r>
            <a:r>
              <a:rPr lang="en-US" sz="5600" b="0" i="0" dirty="0" err="1" smtClean="0">
                <a:solidFill>
                  <a:srgbClr val="FFFF00"/>
                </a:solidFill>
                <a:latin typeface="Comic Sans MS" pitchFamily="66" charset="0"/>
              </a:rPr>
              <a:t>erau</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extrem</a:t>
            </a:r>
            <a:r>
              <a:rPr lang="en-US" sz="5600" b="0" i="0" dirty="0" smtClean="0">
                <a:solidFill>
                  <a:srgbClr val="FFFF00"/>
                </a:solidFill>
                <a:latin typeface="Comic Sans MS" pitchFamily="66" charset="0"/>
              </a:rPr>
              <a:t> de simple, ca </a:t>
            </a:r>
            <a:r>
              <a:rPr lang="en-US" sz="5600" b="0" i="0" dirty="0" err="1" smtClean="0">
                <a:solidFill>
                  <a:srgbClr val="FFFF00"/>
                </a:solidFill>
                <a:latin typeface="Comic Sans MS" pitchFamily="66" charset="0"/>
              </a:rPr>
              <a:t>si</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virusii</a:t>
            </a:r>
            <a:r>
              <a:rPr lang="en-US" sz="5600" b="0" i="0" dirty="0" smtClean="0">
                <a:solidFill>
                  <a:srgbClr val="FFFF00"/>
                </a:solidFill>
                <a:latin typeface="Comic Sans MS" pitchFamily="66" charset="0"/>
              </a:rPr>
              <a:t> de </a:t>
            </a:r>
            <a:r>
              <a:rPr lang="en-US" sz="5600" b="0" i="0" dirty="0" err="1" smtClean="0">
                <a:solidFill>
                  <a:srgbClr val="FFFF00"/>
                </a:solidFill>
                <a:latin typeface="Comic Sans MS" pitchFamily="66" charset="0"/>
              </a:rPr>
              <a:t>pe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atunci</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programele</a:t>
            </a:r>
            <a:r>
              <a:rPr lang="en-US" sz="5600" b="0" i="0" dirty="0" smtClean="0">
                <a:solidFill>
                  <a:srgbClr val="FFFF00"/>
                </a:solidFill>
                <a:latin typeface="Comic Sans MS" pitchFamily="66" charset="0"/>
              </a:rPr>
              <a:t> din </a:t>
            </a:r>
            <a:r>
              <a:rPr lang="en-US" sz="5600" b="0" i="0" dirty="0" err="1" smtClean="0">
                <a:solidFill>
                  <a:srgbClr val="FFFF00"/>
                </a:solidFill>
                <a:latin typeface="Comic Sans MS" pitchFamily="66" charset="0"/>
              </a:rPr>
              <a:t>ziua</a:t>
            </a:r>
            <a:r>
              <a:rPr lang="en-US" sz="5600" b="0" i="0" dirty="0" smtClean="0">
                <a:solidFill>
                  <a:srgbClr val="FFFF00"/>
                </a:solidFill>
                <a:latin typeface="Comic Sans MS" pitchFamily="66" charset="0"/>
              </a:rPr>
              <a:t> de </a:t>
            </a:r>
            <a:r>
              <a:rPr lang="en-US" sz="5600" b="0" i="0" dirty="0" err="1" smtClean="0">
                <a:solidFill>
                  <a:srgbClr val="FFFF00"/>
                </a:solidFill>
                <a:latin typeface="Comic Sans MS" pitchFamily="66" charset="0"/>
              </a:rPr>
              <a:t>astazi</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sunt</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adevarate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capodopere</a:t>
            </a:r>
            <a:r>
              <a:rPr lang="en-US" sz="5600" b="0" i="0" dirty="0" smtClean="0">
                <a:solidFill>
                  <a:srgbClr val="FFFF00"/>
                </a:solidFill>
                <a:latin typeface="Comic Sans MS" pitchFamily="66" charset="0"/>
              </a:rPr>
              <a:t>" de </a:t>
            </a:r>
            <a:r>
              <a:rPr lang="en-US" sz="5600" b="0" i="0" dirty="0" err="1" smtClean="0">
                <a:solidFill>
                  <a:srgbClr val="FFFF00"/>
                </a:solidFill>
                <a:latin typeface="Comic Sans MS" pitchFamily="66" charset="0"/>
              </a:rPr>
              <a:t>algoritmi</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si</a:t>
            </a:r>
            <a:r>
              <a:rPr lang="en-US" sz="5600" b="0" i="0" dirty="0" smtClean="0">
                <a:solidFill>
                  <a:srgbClr val="FFFF00"/>
                </a:solidFill>
                <a:latin typeface="Comic Sans MS" pitchFamily="66" charset="0"/>
              </a:rPr>
              <a:t> cod.</a:t>
            </a:r>
            <a:r>
              <a:rPr lang="en-US" sz="5600" dirty="0" smtClean="0">
                <a:solidFill>
                  <a:srgbClr val="FFFF00"/>
                </a:solidFill>
                <a:latin typeface="Comic Sans MS" pitchFamily="66" charset="0"/>
              </a:rPr>
              <a:t/>
            </a:r>
            <a:br>
              <a:rPr lang="en-US" sz="5600" dirty="0" smtClean="0">
                <a:solidFill>
                  <a:srgbClr val="FFFF00"/>
                </a:solidFill>
                <a:latin typeface="Comic Sans MS" pitchFamily="66" charset="0"/>
              </a:rPr>
            </a:br>
            <a:r>
              <a:rPr lang="en-US" sz="5600" dirty="0" smtClean="0">
                <a:solidFill>
                  <a:srgbClr val="FFFF00"/>
                </a:solidFill>
                <a:latin typeface="Comic Sans MS" pitchFamily="66" charset="0"/>
              </a:rPr>
              <a:t/>
            </a:r>
            <a:br>
              <a:rPr lang="en-US" sz="5600" dirty="0" smtClean="0">
                <a:solidFill>
                  <a:srgbClr val="FFFF00"/>
                </a:solidFill>
                <a:latin typeface="Comic Sans MS" pitchFamily="66" charset="0"/>
              </a:rPr>
            </a:br>
            <a:r>
              <a:rPr lang="en-US" sz="5600" b="0" i="0" dirty="0" smtClean="0">
                <a:solidFill>
                  <a:srgbClr val="FFFF00"/>
                </a:solidFill>
                <a:latin typeface="Comic Sans MS" pitchFamily="66" charset="0"/>
              </a:rPr>
              <a:t>     " Cum se </a:t>
            </a:r>
            <a:r>
              <a:rPr lang="en-US" sz="5600" b="0" i="0" dirty="0" err="1" smtClean="0">
                <a:solidFill>
                  <a:srgbClr val="FFFF00"/>
                </a:solidFill>
                <a:latin typeface="Comic Sans MS" pitchFamily="66" charset="0"/>
              </a:rPr>
              <a:t>raspândesc</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virusii</a:t>
            </a:r>
            <a:r>
              <a:rPr lang="en-US" sz="5600" b="0" i="0" dirty="0" smtClean="0">
                <a:solidFill>
                  <a:srgbClr val="FFFF00"/>
                </a:solidFill>
                <a:latin typeface="Comic Sans MS" pitchFamily="66" charset="0"/>
              </a:rPr>
              <a:t>?</a:t>
            </a:r>
            <a:r>
              <a:rPr lang="en-US" sz="5600" dirty="0" smtClean="0">
                <a:solidFill>
                  <a:srgbClr val="FFFF00"/>
                </a:solidFill>
                <a:latin typeface="Comic Sans MS" pitchFamily="66" charset="0"/>
              </a:rPr>
              <a:t/>
            </a:r>
            <a:br>
              <a:rPr lang="en-US" sz="5600" dirty="0" smtClean="0">
                <a:solidFill>
                  <a:srgbClr val="FFFF00"/>
                </a:solidFill>
                <a:latin typeface="Comic Sans MS" pitchFamily="66" charset="0"/>
              </a:rPr>
            </a:br>
            <a:r>
              <a:rPr lang="en-US" sz="5600" dirty="0" smtClean="0">
                <a:solidFill>
                  <a:srgbClr val="FFFF00"/>
                </a:solidFill>
                <a:latin typeface="Comic Sans MS" pitchFamily="66" charset="0"/>
              </a:rPr>
              <a:t/>
            </a:r>
            <a:br>
              <a:rPr lang="en-US" sz="5600" dirty="0" smtClean="0">
                <a:solidFill>
                  <a:srgbClr val="FFFF00"/>
                </a:solidFill>
                <a:latin typeface="Comic Sans MS" pitchFamily="66" charset="0"/>
              </a:rPr>
            </a:b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Virusii</a:t>
            </a:r>
            <a:r>
              <a:rPr lang="en-US" sz="5600" b="0" i="0" dirty="0" smtClean="0">
                <a:solidFill>
                  <a:srgbClr val="FFFF00"/>
                </a:solidFill>
                <a:latin typeface="Comic Sans MS" pitchFamily="66" charset="0"/>
              </a:rPr>
              <a:t> pot </a:t>
            </a:r>
            <a:r>
              <a:rPr lang="en-US" sz="5600" b="0" i="0" dirty="0" err="1" smtClean="0">
                <a:solidFill>
                  <a:srgbClr val="FFFF00"/>
                </a:solidFill>
                <a:latin typeface="Comic Sans MS" pitchFamily="66" charset="0"/>
              </a:rPr>
              <a:t>proveni</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dintr</a:t>
            </a:r>
            <a:r>
              <a:rPr lang="en-US" sz="5600" b="0" i="0" dirty="0" smtClean="0">
                <a:solidFill>
                  <a:srgbClr val="FFFF00"/>
                </a:solidFill>
                <a:latin typeface="Comic Sans MS" pitchFamily="66" charset="0"/>
              </a:rPr>
              <a:t>-o </a:t>
            </a:r>
            <a:r>
              <a:rPr lang="en-US" sz="5600" b="0" i="0" dirty="0" err="1" smtClean="0">
                <a:solidFill>
                  <a:srgbClr val="FFFF00"/>
                </a:solidFill>
                <a:latin typeface="Comic Sans MS" pitchFamily="66" charset="0"/>
              </a:rPr>
              <a:t>varietate</a:t>
            </a:r>
            <a:r>
              <a:rPr lang="en-US" sz="5600" b="0" i="0" dirty="0" smtClean="0">
                <a:solidFill>
                  <a:srgbClr val="FFFF00"/>
                </a:solidFill>
                <a:latin typeface="Comic Sans MS" pitchFamily="66" charset="0"/>
              </a:rPr>
              <a:t> de </a:t>
            </a:r>
            <a:r>
              <a:rPr lang="en-US" sz="5600" b="0" i="0" dirty="0" err="1" smtClean="0">
                <a:solidFill>
                  <a:srgbClr val="FFFF00"/>
                </a:solidFill>
                <a:latin typeface="Comic Sans MS" pitchFamily="66" charset="0"/>
              </a:rPr>
              <a:t>surse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Pentru</a:t>
            </a:r>
            <a:r>
              <a:rPr lang="en-US" sz="5600" b="0" i="0" dirty="0" smtClean="0">
                <a:solidFill>
                  <a:srgbClr val="FFFF00"/>
                </a:solidFill>
                <a:latin typeface="Comic Sans MS" pitchFamily="66" charset="0"/>
              </a:rPr>
              <a:t> ca un virus </a:t>
            </a:r>
            <a:r>
              <a:rPr lang="en-US" sz="5600" b="0" i="0" dirty="0" err="1" smtClean="0">
                <a:solidFill>
                  <a:srgbClr val="FFFF00"/>
                </a:solidFill>
                <a:latin typeface="Comic Sans MS" pitchFamily="66" charset="0"/>
              </a:rPr>
              <a:t>reprezinta</a:t>
            </a:r>
            <a:r>
              <a:rPr lang="en-US" sz="5600" b="0" i="0" dirty="0" smtClean="0">
                <a:solidFill>
                  <a:srgbClr val="FFFF00"/>
                </a:solidFill>
                <a:latin typeface="Comic Sans MS" pitchFamily="66" charset="0"/>
              </a:rPr>
              <a:t> cod </a:t>
            </a:r>
            <a:r>
              <a:rPr lang="en-US" sz="5600" b="0" i="0" dirty="0" err="1" smtClean="0">
                <a:solidFill>
                  <a:srgbClr val="FFFF00"/>
                </a:solidFill>
                <a:latin typeface="Comic Sans MS" pitchFamily="66" charset="0"/>
              </a:rPr>
              <a:t>executabil</a:t>
            </a:r>
            <a:r>
              <a:rPr lang="en-US" sz="5600" b="0" i="0" dirty="0" smtClean="0">
                <a:solidFill>
                  <a:srgbClr val="FFFF00"/>
                </a:solidFill>
                <a:latin typeface="Comic Sans MS" pitchFamily="66" charset="0"/>
              </a:rPr>
              <a:t>, el </a:t>
            </a:r>
            <a:r>
              <a:rPr lang="en-US" sz="5600" b="0" i="0" dirty="0" err="1" smtClean="0">
                <a:solidFill>
                  <a:srgbClr val="FFFF00"/>
                </a:solidFill>
                <a:latin typeface="Comic Sans MS" pitchFamily="66" charset="0"/>
              </a:rPr>
              <a:t>poate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fi</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transmis</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pe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toate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caile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normale</a:t>
            </a:r>
            <a:r>
              <a:rPr lang="en-US" sz="5600" b="0" i="0" dirty="0" smtClean="0">
                <a:solidFill>
                  <a:srgbClr val="FFFF00"/>
                </a:solidFill>
                <a:latin typeface="Comic Sans MS" pitchFamily="66" charset="0"/>
              </a:rPr>
              <a:t> de </a:t>
            </a:r>
            <a:r>
              <a:rPr lang="en-US" sz="5600" b="0" i="0" dirty="0" err="1" smtClean="0">
                <a:solidFill>
                  <a:srgbClr val="FFFF00"/>
                </a:solidFill>
                <a:latin typeface="Comic Sans MS" pitchFamily="66" charset="0"/>
              </a:rPr>
              <a:t>transmitere</a:t>
            </a:r>
            <a:r>
              <a:rPr lang="en-US" sz="5600" b="0" i="0" dirty="0" smtClean="0">
                <a:solidFill>
                  <a:srgbClr val="FFFF00"/>
                </a:solidFill>
                <a:latin typeface="Comic Sans MS" pitchFamily="66" charset="0"/>
              </a:rPr>
              <a:t> a </a:t>
            </a:r>
            <a:r>
              <a:rPr lang="en-US" sz="5600" b="0" i="0" dirty="0" err="1" smtClean="0">
                <a:solidFill>
                  <a:srgbClr val="FFFF00"/>
                </a:solidFill>
                <a:latin typeface="Comic Sans MS" pitchFamily="66" charset="0"/>
              </a:rPr>
              <a:t>informatiei</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între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calculatoare</a:t>
            </a:r>
            <a:r>
              <a:rPr lang="en-US" sz="5600" b="0" i="0" dirty="0" smtClean="0">
                <a:solidFill>
                  <a:srgbClr val="FFFF00"/>
                </a:solidFill>
                <a:latin typeface="Comic Sans MS" pitchFamily="66" charset="0"/>
              </a:rPr>
              <a:t>: </a:t>
            </a:r>
            <a:r>
              <a:rPr lang="en-US" sz="5600" dirty="0" smtClean="0">
                <a:solidFill>
                  <a:srgbClr val="FFFF00"/>
                </a:solidFill>
                <a:latin typeface="Comic Sans MS" pitchFamily="66" charset="0"/>
              </a:rPr>
              <a:t/>
            </a:r>
            <a:br>
              <a:rPr lang="en-US" sz="5600" dirty="0" smtClean="0">
                <a:solidFill>
                  <a:srgbClr val="FFFF00"/>
                </a:solidFill>
                <a:latin typeface="Comic Sans MS" pitchFamily="66" charset="0"/>
              </a:rPr>
            </a:br>
            <a:r>
              <a:rPr lang="en-US" sz="5600" dirty="0" smtClean="0">
                <a:solidFill>
                  <a:srgbClr val="FFFF00"/>
                </a:solidFill>
                <a:latin typeface="Comic Sans MS" pitchFamily="66" charset="0"/>
              </a:rPr>
              <a:t/>
            </a:r>
            <a:br>
              <a:rPr lang="en-US" sz="5600" dirty="0" smtClean="0">
                <a:solidFill>
                  <a:srgbClr val="FFFF00"/>
                </a:solidFill>
                <a:latin typeface="Comic Sans MS" pitchFamily="66" charset="0"/>
              </a:rPr>
            </a:b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Într</a:t>
            </a:r>
            <a:r>
              <a:rPr lang="en-US" sz="5600" b="0" i="0" dirty="0" smtClean="0">
                <a:solidFill>
                  <a:srgbClr val="FFFF00"/>
                </a:solidFill>
                <a:latin typeface="Comic Sans MS" pitchFamily="66" charset="0"/>
              </a:rPr>
              <a:t>-un </a:t>
            </a:r>
            <a:r>
              <a:rPr lang="en-US" sz="5600" b="0" i="0" dirty="0" err="1" smtClean="0">
                <a:solidFill>
                  <a:srgbClr val="FFFF00"/>
                </a:solidFill>
                <a:latin typeface="Comic Sans MS" pitchFamily="66" charset="0"/>
              </a:rPr>
              <a:t>studiu</a:t>
            </a:r>
            <a:r>
              <a:rPr lang="en-US" sz="5600" b="0" i="0" dirty="0" smtClean="0">
                <a:solidFill>
                  <a:srgbClr val="FFFF00"/>
                </a:solidFill>
                <a:latin typeface="Comic Sans MS" pitchFamily="66" charset="0"/>
              </a:rPr>
              <a:t> din 1991 al </a:t>
            </a:r>
            <a:r>
              <a:rPr lang="en-US" sz="5600" b="0" i="0" dirty="0" err="1" smtClean="0">
                <a:solidFill>
                  <a:srgbClr val="FFFF00"/>
                </a:solidFill>
                <a:latin typeface="Comic Sans MS" pitchFamily="66" charset="0"/>
              </a:rPr>
              <a:t>companiei</a:t>
            </a:r>
            <a:r>
              <a:rPr lang="en-US" sz="5600" b="0" i="0" dirty="0" smtClean="0">
                <a:solidFill>
                  <a:srgbClr val="FFFF00"/>
                </a:solidFill>
                <a:latin typeface="Comic Sans MS" pitchFamily="66" charset="0"/>
              </a:rPr>
              <a:t> Dataquest </a:t>
            </a:r>
            <a:r>
              <a:rPr lang="en-US" sz="5600" b="0" i="0" dirty="0" err="1" smtClean="0">
                <a:solidFill>
                  <a:srgbClr val="FFFF00"/>
                </a:solidFill>
                <a:latin typeface="Comic Sans MS" pitchFamily="66" charset="0"/>
              </a:rPr>
              <a:t>realizat</a:t>
            </a:r>
            <a:r>
              <a:rPr lang="en-US" sz="5600" b="0" i="0" dirty="0" smtClean="0">
                <a:solidFill>
                  <a:srgbClr val="FFFF00"/>
                </a:solidFill>
                <a:latin typeface="Comic Sans MS" pitchFamily="66" charset="0"/>
              </a:rPr>
              <a:t> la </a:t>
            </a:r>
            <a:r>
              <a:rPr lang="en-US" sz="5600" b="0" i="0" dirty="0" err="1" smtClean="0">
                <a:solidFill>
                  <a:srgbClr val="FFFF00"/>
                </a:solidFill>
                <a:latin typeface="Comic Sans MS" pitchFamily="66" charset="0"/>
              </a:rPr>
              <a:t>cererea</a:t>
            </a:r>
            <a:r>
              <a:rPr lang="en-US" sz="5600" b="0" i="0" dirty="0" smtClean="0">
                <a:solidFill>
                  <a:srgbClr val="FFFF00"/>
                </a:solidFill>
                <a:latin typeface="Comic Sans MS" pitchFamily="66" charset="0"/>
              </a:rPr>
              <a:t> National Computer Security Association din </a:t>
            </a:r>
            <a:r>
              <a:rPr lang="en-US" sz="5600" b="0" i="0" dirty="0" err="1" smtClean="0">
                <a:solidFill>
                  <a:srgbClr val="FFFF00"/>
                </a:solidFill>
                <a:latin typeface="Comic Sans MS" pitchFamily="66" charset="0"/>
              </a:rPr>
              <a:t>Statele</a:t>
            </a:r>
            <a:r>
              <a:rPr lang="en-US" sz="5600" b="0" i="0" dirty="0" smtClean="0">
                <a:solidFill>
                  <a:srgbClr val="FFFF00"/>
                </a:solidFill>
                <a:latin typeface="Comic Sans MS" pitchFamily="66" charset="0"/>
              </a:rPr>
              <a:t> Unite, </a:t>
            </a:r>
            <a:r>
              <a:rPr lang="en-US" sz="5600" b="0" i="0" dirty="0" err="1" smtClean="0">
                <a:solidFill>
                  <a:srgbClr val="FFFF00"/>
                </a:solidFill>
                <a:latin typeface="Comic Sans MS" pitchFamily="66" charset="0"/>
              </a:rPr>
              <a:t>cel</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mai</a:t>
            </a:r>
            <a:r>
              <a:rPr lang="en-US" sz="5600" b="0" i="0" dirty="0" smtClean="0">
                <a:solidFill>
                  <a:srgbClr val="FFFF00"/>
                </a:solidFill>
                <a:latin typeface="Comic Sans MS" pitchFamily="66" charset="0"/>
              </a:rPr>
              <a:t> des </a:t>
            </a:r>
            <a:r>
              <a:rPr lang="en-US" sz="5600" b="0" i="0" dirty="0" err="1" smtClean="0">
                <a:solidFill>
                  <a:srgbClr val="FFFF00"/>
                </a:solidFill>
                <a:latin typeface="Comic Sans MS" pitchFamily="66" charset="0"/>
              </a:rPr>
              <a:t>virusii</a:t>
            </a:r>
            <a:r>
              <a:rPr lang="en-US" sz="5600" b="0" i="0" dirty="0" smtClean="0">
                <a:solidFill>
                  <a:srgbClr val="FFFF00"/>
                </a:solidFill>
                <a:latin typeface="Comic Sans MS" pitchFamily="66" charset="0"/>
              </a:rPr>
              <a:t> se </a:t>
            </a:r>
            <a:r>
              <a:rPr lang="en-US" sz="5600" b="0" i="0" dirty="0" err="1" smtClean="0">
                <a:solidFill>
                  <a:srgbClr val="FFFF00"/>
                </a:solidFill>
                <a:latin typeface="Comic Sans MS" pitchFamily="66" charset="0"/>
              </a:rPr>
              <a:t>transmiteau</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prin</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dischete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infectate</a:t>
            </a:r>
            <a:r>
              <a:rPr lang="en-US" sz="5600" b="0" i="0" dirty="0" smtClean="0">
                <a:solidFill>
                  <a:srgbClr val="FFFF00"/>
                </a:solidFill>
                <a:latin typeface="Comic Sans MS" pitchFamily="66" charset="0"/>
              </a:rPr>
              <a:t> (87 %). 43% din </a:t>
            </a:r>
            <a:r>
              <a:rPr lang="en-US" sz="5600" b="0" i="0" dirty="0" err="1" smtClean="0">
                <a:solidFill>
                  <a:srgbClr val="FFFF00"/>
                </a:solidFill>
                <a:latin typeface="Comic Sans MS" pitchFamily="66" charset="0"/>
              </a:rPr>
              <a:t>dischetele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infectate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responsabile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pentru</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introducerea</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virusilor</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pe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calculatoarele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întreprinderilor</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erau</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dischete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aduse</a:t>
            </a:r>
            <a:r>
              <a:rPr lang="en-US" sz="5600" b="0" i="0" dirty="0" smtClean="0">
                <a:solidFill>
                  <a:srgbClr val="FFFF00"/>
                </a:solidFill>
                <a:latin typeface="Comic Sans MS" pitchFamily="66" charset="0"/>
              </a:rPr>
              <a:t> de </a:t>
            </a:r>
            <a:r>
              <a:rPr lang="en-US" sz="5600" b="0" i="0" dirty="0" err="1" smtClean="0">
                <a:solidFill>
                  <a:srgbClr val="FFFF00"/>
                </a:solidFill>
                <a:latin typeface="Comic Sans MS" pitchFamily="66" charset="0"/>
              </a:rPr>
              <a:t>acasa</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Aproape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trei</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sferturi</a:t>
            </a:r>
            <a:r>
              <a:rPr lang="en-US" sz="5600" b="0" i="0" dirty="0" smtClean="0">
                <a:solidFill>
                  <a:srgbClr val="FFFF00"/>
                </a:solidFill>
                <a:latin typeface="Comic Sans MS" pitchFamily="66" charset="0"/>
              </a:rPr>
              <a:t> (71%) din </a:t>
            </a:r>
            <a:r>
              <a:rPr lang="en-US" sz="5600" b="0" i="0" dirty="0" err="1" smtClean="0">
                <a:solidFill>
                  <a:srgbClr val="FFFF00"/>
                </a:solidFill>
                <a:latin typeface="Comic Sans MS" pitchFamily="66" charset="0"/>
              </a:rPr>
              <a:t>infectii</a:t>
            </a:r>
            <a:r>
              <a:rPr lang="en-US" sz="5600" b="0" i="0" dirty="0" smtClean="0">
                <a:solidFill>
                  <a:srgbClr val="FFFF00"/>
                </a:solidFill>
                <a:latin typeface="Comic Sans MS" pitchFamily="66" charset="0"/>
              </a:rPr>
              <a:t> au </a:t>
            </a:r>
            <a:r>
              <a:rPr lang="en-US" sz="5600" b="0" i="0" dirty="0" err="1" smtClean="0">
                <a:solidFill>
                  <a:srgbClr val="FFFF00"/>
                </a:solidFill>
                <a:latin typeface="Comic Sans MS" pitchFamily="66" charset="0"/>
              </a:rPr>
              <a:t>aparut</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în</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întreprinderi</a:t>
            </a:r>
            <a:r>
              <a:rPr lang="en-US" sz="5600" b="0" i="0" dirty="0" smtClean="0">
                <a:solidFill>
                  <a:srgbClr val="FFFF00"/>
                </a:solidFill>
                <a:latin typeface="Comic Sans MS" pitchFamily="66" charset="0"/>
              </a:rPr>
              <a:t> cu </a:t>
            </a:r>
            <a:r>
              <a:rPr lang="en-US" sz="5600" b="0" i="0" dirty="0" err="1" smtClean="0">
                <a:solidFill>
                  <a:srgbClr val="FFFF00"/>
                </a:solidFill>
                <a:latin typeface="Comic Sans MS" pitchFamily="66" charset="0"/>
              </a:rPr>
              <a:t>retele</a:t>
            </a:r>
            <a:r>
              <a:rPr lang="en-US" sz="5600" b="0" i="0" dirty="0" smtClean="0">
                <a:solidFill>
                  <a:srgbClr val="FFFF00"/>
                </a:solidFill>
                <a:latin typeface="Comic Sans MS" pitchFamily="66" charset="0"/>
              </a:rPr>
              <a:t> de </a:t>
            </a:r>
            <a:r>
              <a:rPr lang="en-US" sz="5600" b="0" i="0" dirty="0" err="1" smtClean="0">
                <a:solidFill>
                  <a:srgbClr val="FFFF00"/>
                </a:solidFill>
                <a:latin typeface="Comic Sans MS" pitchFamily="66" charset="0"/>
              </a:rPr>
              <a:t>calculatoare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crescând</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pagubele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prin</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rapida</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împrastiere</a:t>
            </a:r>
            <a:r>
              <a:rPr lang="en-US" sz="5600" b="0" i="0" dirty="0" smtClean="0">
                <a:solidFill>
                  <a:srgbClr val="FFFF00"/>
                </a:solidFill>
                <a:latin typeface="Comic Sans MS" pitchFamily="66" charset="0"/>
              </a:rPr>
              <a:t> a </a:t>
            </a:r>
            <a:r>
              <a:rPr lang="en-US" sz="5600" b="0" i="0" dirty="0" err="1" smtClean="0">
                <a:solidFill>
                  <a:srgbClr val="FFFF00"/>
                </a:solidFill>
                <a:latin typeface="Comic Sans MS" pitchFamily="66" charset="0"/>
              </a:rPr>
              <a:t>virusilor</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în</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toata</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reteaua</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În</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mediile</a:t>
            </a:r>
            <a:r>
              <a:rPr lang="en-US" sz="5600" b="0" i="0" dirty="0" smtClean="0">
                <a:solidFill>
                  <a:srgbClr val="FFFF00"/>
                </a:solidFill>
                <a:latin typeface="Comic Sans MS" pitchFamily="66" charset="0"/>
              </a:rPr>
              <a:t> de </a:t>
            </a:r>
            <a:r>
              <a:rPr lang="en-US" sz="5600" b="0" i="0" dirty="0" err="1" smtClean="0">
                <a:solidFill>
                  <a:srgbClr val="FFFF00"/>
                </a:solidFill>
                <a:latin typeface="Comic Sans MS" pitchFamily="66" charset="0"/>
              </a:rPr>
              <a:t>retea</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riscul</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infectarii</a:t>
            </a:r>
            <a:r>
              <a:rPr lang="en-US" sz="5600" b="0" i="0" dirty="0" smtClean="0">
                <a:solidFill>
                  <a:srgbClr val="FFFF00"/>
                </a:solidFill>
                <a:latin typeface="Comic Sans MS" pitchFamily="66" charset="0"/>
              </a:rPr>
              <a:t> cu </a:t>
            </a:r>
            <a:r>
              <a:rPr lang="en-US" sz="5600" b="0" i="0" dirty="0" err="1" smtClean="0">
                <a:solidFill>
                  <a:srgbClr val="FFFF00"/>
                </a:solidFill>
                <a:latin typeface="Comic Sans MS" pitchFamily="66" charset="0"/>
              </a:rPr>
              <a:t>virusi</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este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mult</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crescut</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Sapte</a:t>
            </a:r>
            <a:r>
              <a:rPr lang="en-US" sz="5600" b="0" i="0" dirty="0" smtClean="0">
                <a:solidFill>
                  <a:srgbClr val="FFFF00"/>
                </a:solidFill>
                <a:latin typeface="Comic Sans MS" pitchFamily="66" charset="0"/>
              </a:rPr>
              <a:t> la </a:t>
            </a:r>
            <a:r>
              <a:rPr lang="en-US" sz="5600" b="0" i="0" dirty="0" err="1" smtClean="0">
                <a:solidFill>
                  <a:srgbClr val="FFFF00"/>
                </a:solidFill>
                <a:latin typeface="Comic Sans MS" pitchFamily="66" charset="0"/>
              </a:rPr>
              <a:t>suta</a:t>
            </a:r>
            <a:r>
              <a:rPr lang="en-US" sz="5600" b="0" i="0" dirty="0" smtClean="0">
                <a:solidFill>
                  <a:srgbClr val="FFFF00"/>
                </a:solidFill>
                <a:latin typeface="Comic Sans MS" pitchFamily="66" charset="0"/>
              </a:rPr>
              <a:t> (7%) din </a:t>
            </a:r>
            <a:r>
              <a:rPr lang="en-US" sz="5600" b="0" i="0" dirty="0" err="1" smtClean="0">
                <a:solidFill>
                  <a:srgbClr val="FFFF00"/>
                </a:solidFill>
                <a:latin typeface="Comic Sans MS" pitchFamily="66" charset="0"/>
              </a:rPr>
              <a:t>virusi</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proveneau</a:t>
            </a:r>
            <a:r>
              <a:rPr lang="en-US" sz="5600" b="0" i="0" dirty="0" smtClean="0">
                <a:solidFill>
                  <a:srgbClr val="FFFF00"/>
                </a:solidFill>
                <a:latin typeface="Comic Sans MS" pitchFamily="66" charset="0"/>
              </a:rPr>
              <a:t> din </a:t>
            </a:r>
            <a:r>
              <a:rPr lang="en-US" sz="5600" b="0" i="0" dirty="0" err="1" smtClean="0">
                <a:solidFill>
                  <a:srgbClr val="FFFF00"/>
                </a:solidFill>
                <a:latin typeface="Comic Sans MS" pitchFamily="66" charset="0"/>
              </a:rPr>
              <a:t>fisiere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preluate</a:t>
            </a:r>
            <a:r>
              <a:rPr lang="en-US" sz="5600" b="0" i="0" dirty="0" smtClean="0">
                <a:solidFill>
                  <a:srgbClr val="FFFF00"/>
                </a:solidFill>
                <a:latin typeface="Comic Sans MS" pitchFamily="66" charset="0"/>
              </a:rPr>
              <a:t> de </a:t>
            </a:r>
            <a:r>
              <a:rPr lang="en-US" sz="5600" b="0" i="0" dirty="0" err="1" smtClean="0">
                <a:solidFill>
                  <a:srgbClr val="FFFF00"/>
                </a:solidFill>
                <a:latin typeface="Comic Sans MS" pitchFamily="66" charset="0"/>
              </a:rPr>
              <a:t>pe</a:t>
            </a:r>
            <a:r>
              <a:rPr lang="en-US" sz="5600" b="0" i="0" dirty="0" smtClean="0">
                <a:solidFill>
                  <a:srgbClr val="FFFF00"/>
                </a:solidFill>
                <a:latin typeface="Comic Sans MS" pitchFamily="66" charset="0"/>
              </a:rPr>
              <a:t> diverse BBS-</a:t>
            </a:r>
            <a:r>
              <a:rPr lang="en-US" sz="5600" b="0" i="0" dirty="0" err="1" smtClean="0">
                <a:solidFill>
                  <a:srgbClr val="FFFF00"/>
                </a:solidFill>
                <a:latin typeface="Comic Sans MS" pitchFamily="66" charset="0"/>
              </a:rPr>
              <a:t>uri</a:t>
            </a:r>
            <a:r>
              <a:rPr lang="en-US" sz="5600" b="0" i="0" dirty="0" smtClean="0">
                <a:solidFill>
                  <a:srgbClr val="FFFF00"/>
                </a:solidFill>
                <a:latin typeface="Comic Sans MS" pitchFamily="66" charset="0"/>
              </a:rPr>
              <a:t> (la </a:t>
            </a:r>
            <a:r>
              <a:rPr lang="en-US" sz="5600" b="0" i="0" dirty="0" err="1" smtClean="0">
                <a:solidFill>
                  <a:srgbClr val="FFFF00"/>
                </a:solidFill>
                <a:latin typeface="Comic Sans MS" pitchFamily="66" charset="0"/>
              </a:rPr>
              <a:t>acea</a:t>
            </a:r>
            <a:r>
              <a:rPr lang="en-US" sz="5600" b="0" i="0" dirty="0" smtClean="0">
                <a:solidFill>
                  <a:srgbClr val="FFFF00"/>
                </a:solidFill>
                <a:latin typeface="Comic Sans MS" pitchFamily="66" charset="0"/>
              </a:rPr>
              <a:t> data </a:t>
            </a:r>
            <a:r>
              <a:rPr lang="en-US" sz="5600" b="0" i="0" dirty="0" err="1" smtClean="0">
                <a:solidFill>
                  <a:srgbClr val="FFFF00"/>
                </a:solidFill>
                <a:latin typeface="Comic Sans MS" pitchFamily="66" charset="0"/>
              </a:rPr>
              <a:t>reteaua</a:t>
            </a:r>
            <a:r>
              <a:rPr lang="en-US" sz="5600" b="0" i="0" dirty="0" smtClean="0">
                <a:solidFill>
                  <a:srgbClr val="FFFF00"/>
                </a:solidFill>
                <a:latin typeface="Comic Sans MS" pitchFamily="66" charset="0"/>
              </a:rPr>
              <a:t> Internet nu </a:t>
            </a:r>
            <a:r>
              <a:rPr lang="en-US" sz="5600" b="0" i="0" dirty="0" err="1" smtClean="0">
                <a:solidFill>
                  <a:srgbClr val="FFFF00"/>
                </a:solidFill>
                <a:latin typeface="Comic Sans MS" pitchFamily="66" charset="0"/>
              </a:rPr>
              <a:t>avea</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raspândirea</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actuala</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Alte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surse</a:t>
            </a:r>
            <a:r>
              <a:rPr lang="en-US" sz="5600" b="0" i="0" dirty="0" smtClean="0">
                <a:solidFill>
                  <a:srgbClr val="FFFF00"/>
                </a:solidFill>
                <a:latin typeface="Comic Sans MS" pitchFamily="66" charset="0"/>
              </a:rPr>
              <a:t> de </a:t>
            </a:r>
            <a:r>
              <a:rPr lang="en-US" sz="5600" b="0" i="0" dirty="0" err="1" smtClean="0">
                <a:solidFill>
                  <a:srgbClr val="FFFF00"/>
                </a:solidFill>
                <a:latin typeface="Comic Sans MS" pitchFamily="66" charset="0"/>
              </a:rPr>
              <a:t>dischete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infectate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erau</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dischetele</a:t>
            </a:r>
            <a:r>
              <a:rPr lang="en-US" sz="5600" b="0" i="0" dirty="0" smtClean="0">
                <a:solidFill>
                  <a:srgbClr val="FFFF00"/>
                </a:solidFill>
                <a:latin typeface="Comic Sans MS" pitchFamily="66" charset="0"/>
              </a:rPr>
              <a:t> demo </a:t>
            </a:r>
            <a:r>
              <a:rPr lang="en-US" sz="5600" b="0" i="0" dirty="0" err="1" smtClean="0">
                <a:solidFill>
                  <a:srgbClr val="FFFF00"/>
                </a:solidFill>
                <a:latin typeface="Comic Sans MS" pitchFamily="66" charset="0"/>
              </a:rPr>
              <a:t>sau</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continând</a:t>
            </a:r>
            <a:r>
              <a:rPr lang="en-US" sz="5600" b="0" i="0" dirty="0" smtClean="0">
                <a:solidFill>
                  <a:srgbClr val="FFFF00"/>
                </a:solidFill>
                <a:latin typeface="Comic Sans MS" pitchFamily="66" charset="0"/>
              </a:rPr>
              <a:t> software </a:t>
            </a:r>
            <a:r>
              <a:rPr lang="en-US" sz="5600" b="0" i="0" dirty="0" err="1" smtClean="0">
                <a:solidFill>
                  <a:srgbClr val="FFFF00"/>
                </a:solidFill>
                <a:latin typeface="Comic Sans MS" pitchFamily="66" charset="0"/>
              </a:rPr>
              <a:t>arhivat</a:t>
            </a:r>
            <a:r>
              <a:rPr lang="en-US" sz="5600" b="0" i="0" dirty="0" smtClean="0">
                <a:solidFill>
                  <a:srgbClr val="FFFF00"/>
                </a:solidFill>
                <a:latin typeface="Comic Sans MS" pitchFamily="66" charset="0"/>
              </a:rPr>
              <a:t> - circa 6% din </a:t>
            </a:r>
            <a:r>
              <a:rPr lang="en-US" sz="5600" b="0" i="0" dirty="0" err="1" smtClean="0">
                <a:solidFill>
                  <a:srgbClr val="FFFF00"/>
                </a:solidFill>
                <a:latin typeface="Comic Sans MS" pitchFamily="66" charset="0"/>
              </a:rPr>
              <a:t>infectiile</a:t>
            </a:r>
            <a:r>
              <a:rPr lang="en-US" sz="5600" b="0" i="0" dirty="0" smtClean="0">
                <a:solidFill>
                  <a:srgbClr val="FFFF00"/>
                </a:solidFill>
                <a:latin typeface="Comic Sans MS" pitchFamily="66" charset="0"/>
              </a:rPr>
              <a:t> </a:t>
            </a:r>
            <a:r>
              <a:rPr lang="en-US" sz="5600" b="0" i="0" dirty="0" err="1" smtClean="0">
                <a:solidFill>
                  <a:srgbClr val="FFFF00"/>
                </a:solidFill>
                <a:latin typeface="Comic Sans MS" pitchFamily="66" charset="0"/>
              </a:rPr>
              <a:t>raportate</a:t>
            </a:r>
            <a:r>
              <a:rPr lang="en-US" sz="5600" b="0" i="0" dirty="0" smtClean="0">
                <a:solidFill>
                  <a:srgbClr val="FFFF00"/>
                </a:solidFill>
                <a:latin typeface="Comic Sans MS" pitchFamily="66" charset="0"/>
              </a:rPr>
              <a:t>.</a:t>
            </a:r>
            <a:r>
              <a:rPr lang="en-US" sz="5600" dirty="0" smtClean="0">
                <a:latin typeface="Comic Sans MS" pitchFamily="66" charset="0"/>
              </a:rPr>
              <a:t/>
            </a:r>
            <a:br>
              <a:rPr lang="en-US" sz="5600" dirty="0" smtClean="0">
                <a:latin typeface="Comic Sans MS" pitchFamily="66" charset="0"/>
              </a:rPr>
            </a:br>
            <a:r>
              <a:rPr lang="en-US" dirty="0" smtClean="0"/>
              <a:t/>
            </a:r>
            <a:br>
              <a:rPr lang="en-US" dirty="0" smtClean="0"/>
            </a:br>
            <a:r>
              <a:rPr lang="en-US" dirty="0" smtClean="0"/>
              <a:t/>
            </a:r>
            <a:br>
              <a:rPr lang="en-US" dirty="0" smtClean="0"/>
            </a:br>
            <a:endParaRPr lang="en-US" dirty="0"/>
          </a:p>
        </p:txBody>
      </p:sp>
    </p:spTree>
  </p:cSld>
  <p:clrMapOvr>
    <a:masterClrMapping/>
  </p:clrMapOvr>
  <p:transition spd="slow">
    <p:wipe dir="u"/>
    <p:sndAc>
      <p:stSnd>
        <p:snd r:embed="rId2" name="explode.wav" builtIn="1"/>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763000" cy="6771084"/>
          </a:xfrm>
          <a:prstGeom prst="rect">
            <a:avLst/>
          </a:prstGeom>
          <a:noFill/>
        </p:spPr>
        <p:txBody>
          <a:bodyPr wrap="square" rtlCol="0">
            <a:spAutoFit/>
          </a:bodyPr>
          <a:lstStyle/>
          <a:p>
            <a:pPr fontAlgn="base"/>
            <a:r>
              <a:rPr lang="en-US" sz="1600" b="1" dirty="0">
                <a:solidFill>
                  <a:srgbClr val="FFFF00"/>
                </a:solidFill>
                <a:latin typeface="Comic Sans MS" pitchFamily="66" charset="0"/>
              </a:rPr>
              <a:t>Fred Cohen</a:t>
            </a:r>
            <a:r>
              <a:rPr lang="en-US" sz="1600" dirty="0">
                <a:solidFill>
                  <a:srgbClr val="FFFF00"/>
                </a:solidFill>
                <a:latin typeface="Comic Sans MS" pitchFamily="66" charset="0"/>
              </a:rPr>
              <a:t>, un student </a:t>
            </a:r>
            <a:r>
              <a:rPr lang="en-US" sz="1600" dirty="0" err="1">
                <a:solidFill>
                  <a:srgbClr val="FFFF00"/>
                </a:solidFill>
                <a:latin typeface="Comic Sans MS" pitchFamily="66" charset="0"/>
              </a:rPr>
              <a:t>doctorand</a:t>
            </a:r>
            <a:r>
              <a:rPr lang="en-US" sz="1600" dirty="0">
                <a:solidFill>
                  <a:srgbClr val="FFFF00"/>
                </a:solidFill>
                <a:latin typeface="Comic Sans MS" pitchFamily="66" charset="0"/>
              </a:rPr>
              <a:t>, a </a:t>
            </a:r>
            <a:r>
              <a:rPr lang="en-US" sz="1600" dirty="0" err="1">
                <a:solidFill>
                  <a:srgbClr val="FFFF00"/>
                </a:solidFill>
                <a:latin typeface="Comic Sans MS" pitchFamily="66" charset="0"/>
              </a:rPr>
              <a:t>fost</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primul</a:t>
            </a:r>
            <a:r>
              <a:rPr lang="en-US" sz="1600" dirty="0">
                <a:solidFill>
                  <a:srgbClr val="FFFF00"/>
                </a:solidFill>
                <a:latin typeface="Comic Sans MS" pitchFamily="66" charset="0"/>
              </a:rPr>
              <a:t> care a </a:t>
            </a:r>
            <a:r>
              <a:rPr lang="en-US" sz="1600" dirty="0" err="1">
                <a:solidFill>
                  <a:srgbClr val="FFFF00"/>
                </a:solidFill>
                <a:latin typeface="Comic Sans MS" pitchFamily="66" charset="0"/>
              </a:rPr>
              <a:t>descris</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programele</a:t>
            </a:r>
            <a:r>
              <a:rPr lang="en-US" sz="1600" dirty="0">
                <a:solidFill>
                  <a:srgbClr val="FFFF00"/>
                </a:solidFill>
                <a:latin typeface="Comic Sans MS" pitchFamily="66" charset="0"/>
              </a:rPr>
              <a:t> care se pot </a:t>
            </a:r>
            <a:r>
              <a:rPr lang="en-US" sz="1600" dirty="0" err="1">
                <a:solidFill>
                  <a:srgbClr val="FFFF00"/>
                </a:solidFill>
                <a:latin typeface="Comic Sans MS" pitchFamily="66" charset="0"/>
              </a:rPr>
              <a:t>copia</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singure</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numindu</a:t>
            </a:r>
            <a:r>
              <a:rPr lang="en-US" sz="1600" dirty="0">
                <a:solidFill>
                  <a:srgbClr val="FFFF00"/>
                </a:solidFill>
                <a:latin typeface="Comic Sans MS" pitchFamily="66" charset="0"/>
              </a:rPr>
              <a:t>-le “</a:t>
            </a:r>
            <a:r>
              <a:rPr lang="en-US" sz="1600" dirty="0" err="1">
                <a:solidFill>
                  <a:srgbClr val="FFFF00"/>
                </a:solidFill>
                <a:latin typeface="Comic Sans MS" pitchFamily="66" charset="0"/>
              </a:rPr>
              <a:t>virusi</a:t>
            </a:r>
            <a:r>
              <a:rPr lang="en-US" sz="1600" dirty="0">
                <a:solidFill>
                  <a:srgbClr val="FFFF00"/>
                </a:solidFill>
                <a:latin typeface="Comic Sans MS" pitchFamily="66" charset="0"/>
              </a:rPr>
              <a:t>”.</a:t>
            </a:r>
            <a:br>
              <a:rPr lang="en-US" sz="1600" dirty="0">
                <a:solidFill>
                  <a:srgbClr val="FFFF00"/>
                </a:solidFill>
                <a:latin typeface="Comic Sans MS" pitchFamily="66" charset="0"/>
              </a:rPr>
            </a:br>
            <a:r>
              <a:rPr lang="en-US" sz="1600" dirty="0">
                <a:solidFill>
                  <a:srgbClr val="FFFF00"/>
                </a:solidFill>
                <a:latin typeface="Comic Sans MS" pitchFamily="66" charset="0"/>
              </a:rPr>
              <a:t>In </a:t>
            </a:r>
            <a:r>
              <a:rPr lang="en-US" sz="1600" dirty="0" err="1">
                <a:solidFill>
                  <a:srgbClr val="FFFF00"/>
                </a:solidFill>
                <a:latin typeface="Comic Sans MS" pitchFamily="66" charset="0"/>
              </a:rPr>
              <a:t>anii</a:t>
            </a:r>
            <a:r>
              <a:rPr lang="en-US" sz="1600" dirty="0">
                <a:solidFill>
                  <a:srgbClr val="FFFF00"/>
                </a:solidFill>
                <a:latin typeface="Comic Sans MS" pitchFamily="66" charset="0"/>
              </a:rPr>
              <a:t> 80 </a:t>
            </a:r>
            <a:r>
              <a:rPr lang="en-US" sz="1600" dirty="0" err="1">
                <a:solidFill>
                  <a:srgbClr val="FFFF00"/>
                </a:solidFill>
                <a:latin typeface="Comic Sans MS" pitchFamily="66" charset="0"/>
              </a:rPr>
              <a:t>virusii</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depindeau</a:t>
            </a:r>
            <a:r>
              <a:rPr lang="en-US" sz="1600" dirty="0">
                <a:solidFill>
                  <a:srgbClr val="FFFF00"/>
                </a:solidFill>
                <a:latin typeface="Comic Sans MS" pitchFamily="66" charset="0"/>
              </a:rPr>
              <a:t> de </a:t>
            </a:r>
            <a:r>
              <a:rPr lang="en-US" sz="1600" dirty="0" err="1">
                <a:solidFill>
                  <a:srgbClr val="FFFF00"/>
                </a:solidFill>
                <a:latin typeface="Comic Sans MS" pitchFamily="66" charset="0"/>
              </a:rPr>
              <a:t>oameni</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pentru</a:t>
            </a:r>
            <a:r>
              <a:rPr lang="en-US" sz="1600" dirty="0">
                <a:solidFill>
                  <a:srgbClr val="FFFF00"/>
                </a:solidFill>
                <a:latin typeface="Comic Sans MS" pitchFamily="66" charset="0"/>
              </a:rPr>
              <a:t> a se </a:t>
            </a:r>
            <a:r>
              <a:rPr lang="en-US" sz="1600" dirty="0" err="1">
                <a:solidFill>
                  <a:srgbClr val="FFFF00"/>
                </a:solidFill>
                <a:latin typeface="Comic Sans MS" pitchFamily="66" charset="0"/>
              </a:rPr>
              <a:t>inmulti</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si</a:t>
            </a:r>
            <a:r>
              <a:rPr lang="en-US" sz="1600" dirty="0">
                <a:solidFill>
                  <a:srgbClr val="FFFF00"/>
                </a:solidFill>
                <a:latin typeface="Comic Sans MS" pitchFamily="66" charset="0"/>
              </a:rPr>
              <a:t> a </a:t>
            </a:r>
            <a:r>
              <a:rPr lang="en-US" sz="1600" dirty="0" err="1">
                <a:solidFill>
                  <a:srgbClr val="FFFF00"/>
                </a:solidFill>
                <a:latin typeface="Comic Sans MS" pitchFamily="66" charset="0"/>
              </a:rPr>
              <a:t>infecta</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alte</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calculatoare</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Practic</a:t>
            </a:r>
            <a:r>
              <a:rPr lang="en-US" sz="1600" dirty="0">
                <a:solidFill>
                  <a:srgbClr val="FFFF00"/>
                </a:solidFill>
                <a:latin typeface="Comic Sans MS" pitchFamily="66" charset="0"/>
              </a:rPr>
              <a:t> un </a:t>
            </a:r>
            <a:r>
              <a:rPr lang="en-US" sz="1600" dirty="0" err="1">
                <a:solidFill>
                  <a:srgbClr val="FFFF00"/>
                </a:solidFill>
                <a:latin typeface="Comic Sans MS" pitchFamily="66" charset="0"/>
              </a:rPr>
              <a:t>programator</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salva</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virusul</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pe</a:t>
            </a:r>
            <a:r>
              <a:rPr lang="en-US" sz="1600" dirty="0">
                <a:solidFill>
                  <a:srgbClr val="FFFF00"/>
                </a:solidFill>
                <a:latin typeface="Comic Sans MS" pitchFamily="66" charset="0"/>
              </a:rPr>
              <a:t> o </a:t>
            </a:r>
            <a:r>
              <a:rPr lang="en-US" sz="1600" dirty="0" err="1">
                <a:solidFill>
                  <a:srgbClr val="FFFF00"/>
                </a:solidFill>
                <a:latin typeface="Comic Sans MS" pitchFamily="66" charset="0"/>
              </a:rPr>
              <a:t>discheta</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iar</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apoi</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distribuia</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discheta</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altor</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persoane</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Asta</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pana</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ce</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modemurile</a:t>
            </a:r>
            <a:r>
              <a:rPr lang="en-US" sz="1600" dirty="0">
                <a:solidFill>
                  <a:srgbClr val="FFFF00"/>
                </a:solidFill>
                <a:latin typeface="Comic Sans MS" pitchFamily="66" charset="0"/>
              </a:rPr>
              <a:t> au </a:t>
            </a:r>
            <a:r>
              <a:rPr lang="en-US" sz="1600" dirty="0" err="1">
                <a:solidFill>
                  <a:srgbClr val="FFFF00"/>
                </a:solidFill>
                <a:latin typeface="Comic Sans MS" pitchFamily="66" charset="0"/>
              </a:rPr>
              <a:t>devenit</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ceva</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obisnuit</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iar</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prin</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acestea</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virusii</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puteau</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calatorii</a:t>
            </a:r>
            <a:r>
              <a:rPr lang="en-US" sz="1600" dirty="0">
                <a:solidFill>
                  <a:srgbClr val="FFFF00"/>
                </a:solidFill>
                <a:latin typeface="Comic Sans MS" pitchFamily="66" charset="0"/>
              </a:rPr>
              <a:t>”.</a:t>
            </a:r>
            <a:br>
              <a:rPr lang="en-US" sz="1600" dirty="0">
                <a:solidFill>
                  <a:srgbClr val="FFFF00"/>
                </a:solidFill>
                <a:latin typeface="Comic Sans MS" pitchFamily="66" charset="0"/>
              </a:rPr>
            </a:br>
            <a:r>
              <a:rPr lang="en-US" sz="1600" dirty="0">
                <a:solidFill>
                  <a:srgbClr val="FFFF00"/>
                </a:solidFill>
                <a:latin typeface="Comic Sans MS" pitchFamily="66" charset="0"/>
              </a:rPr>
              <a:t>In </a:t>
            </a:r>
            <a:r>
              <a:rPr lang="en-US" sz="1600" dirty="0" err="1">
                <a:solidFill>
                  <a:srgbClr val="FFFF00"/>
                </a:solidFill>
                <a:latin typeface="Comic Sans MS" pitchFamily="66" charset="0"/>
              </a:rPr>
              <a:t>ziua</a:t>
            </a:r>
            <a:r>
              <a:rPr lang="en-US" sz="1600" dirty="0">
                <a:solidFill>
                  <a:srgbClr val="FFFF00"/>
                </a:solidFill>
                <a:latin typeface="Comic Sans MS" pitchFamily="66" charset="0"/>
              </a:rPr>
              <a:t> de </a:t>
            </a:r>
            <a:r>
              <a:rPr lang="en-US" sz="1600" dirty="0" err="1">
                <a:solidFill>
                  <a:srgbClr val="FFFF00"/>
                </a:solidFill>
                <a:latin typeface="Comic Sans MS" pitchFamily="66" charset="0"/>
              </a:rPr>
              <a:t>astazi</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problema</a:t>
            </a:r>
            <a:r>
              <a:rPr lang="en-US" sz="1600" dirty="0">
                <a:solidFill>
                  <a:srgbClr val="FFFF00"/>
                </a:solidFill>
                <a:latin typeface="Comic Sans MS" pitchFamily="66" charset="0"/>
              </a:rPr>
              <a:t> e </a:t>
            </a:r>
            <a:r>
              <a:rPr lang="en-US" sz="1600" dirty="0" err="1">
                <a:solidFill>
                  <a:srgbClr val="FFFF00"/>
                </a:solidFill>
                <a:latin typeface="Comic Sans MS" pitchFamily="66" charset="0"/>
              </a:rPr>
              <a:t>devenit</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serioasa</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Internetul</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este</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cea</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mai</a:t>
            </a:r>
            <a:r>
              <a:rPr lang="en-US" sz="1600" dirty="0">
                <a:solidFill>
                  <a:srgbClr val="FFFF00"/>
                </a:solidFill>
                <a:latin typeface="Comic Sans MS" pitchFamily="66" charset="0"/>
              </a:rPr>
              <a:t> mare </a:t>
            </a:r>
            <a:r>
              <a:rPr lang="en-US" sz="1600" dirty="0" err="1">
                <a:solidFill>
                  <a:srgbClr val="FFFF00"/>
                </a:solidFill>
                <a:latin typeface="Comic Sans MS" pitchFamily="66" charset="0"/>
              </a:rPr>
              <a:t>sursa</a:t>
            </a:r>
            <a:r>
              <a:rPr lang="en-US" sz="1600" dirty="0">
                <a:solidFill>
                  <a:srgbClr val="FFFF00"/>
                </a:solidFill>
                <a:latin typeface="Comic Sans MS" pitchFamily="66" charset="0"/>
              </a:rPr>
              <a:t> de </a:t>
            </a:r>
            <a:r>
              <a:rPr lang="en-US" sz="1600" dirty="0" err="1">
                <a:solidFill>
                  <a:srgbClr val="FFFF00"/>
                </a:solidFill>
                <a:latin typeface="Comic Sans MS" pitchFamily="66" charset="0"/>
              </a:rPr>
              <a:t>astfel</a:t>
            </a:r>
            <a:r>
              <a:rPr lang="en-US" sz="1600" dirty="0">
                <a:solidFill>
                  <a:srgbClr val="FFFF00"/>
                </a:solidFill>
                <a:latin typeface="Comic Sans MS" pitchFamily="66" charset="0"/>
              </a:rPr>
              <a:t> de </a:t>
            </a:r>
            <a:r>
              <a:rPr lang="en-US" sz="1600" dirty="0" err="1">
                <a:solidFill>
                  <a:srgbClr val="FFFF00"/>
                </a:solidFill>
                <a:latin typeface="Comic Sans MS" pitchFamily="66" charset="0"/>
              </a:rPr>
              <a:t>programe</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dupa</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anumite</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statistici</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peste</a:t>
            </a:r>
            <a:r>
              <a:rPr lang="en-US" sz="1600" dirty="0">
                <a:solidFill>
                  <a:srgbClr val="FFFF00"/>
                </a:solidFill>
                <a:latin typeface="Comic Sans MS" pitchFamily="66" charset="0"/>
              </a:rPr>
              <a:t> 50 % din </a:t>
            </a:r>
            <a:r>
              <a:rPr lang="en-US" sz="1600" dirty="0" err="1">
                <a:solidFill>
                  <a:srgbClr val="FFFF00"/>
                </a:solidFill>
                <a:latin typeface="Comic Sans MS" pitchFamily="66" charset="0"/>
              </a:rPr>
              <a:t>calculatoarele</a:t>
            </a:r>
            <a:r>
              <a:rPr lang="en-US" sz="1600" dirty="0">
                <a:solidFill>
                  <a:srgbClr val="FFFF00"/>
                </a:solidFill>
                <a:latin typeface="Comic Sans MS" pitchFamily="66" charset="0"/>
              </a:rPr>
              <a:t> din </a:t>
            </a:r>
            <a:r>
              <a:rPr lang="en-US" sz="1600" dirty="0" err="1">
                <a:solidFill>
                  <a:srgbClr val="FFFF00"/>
                </a:solidFill>
                <a:latin typeface="Comic Sans MS" pitchFamily="66" charset="0"/>
              </a:rPr>
              <a:t>lume</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sunt</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infectate</a:t>
            </a:r>
            <a:r>
              <a:rPr lang="en-US" sz="1600" dirty="0">
                <a:solidFill>
                  <a:srgbClr val="FFFF00"/>
                </a:solidFill>
                <a:latin typeface="Comic Sans MS" pitchFamily="66" charset="0"/>
              </a:rPr>
              <a:t> in </a:t>
            </a:r>
            <a:r>
              <a:rPr lang="en-US" sz="1600" dirty="0" err="1">
                <a:solidFill>
                  <a:srgbClr val="FFFF00"/>
                </a:solidFill>
                <a:latin typeface="Comic Sans MS" pitchFamily="66" charset="0"/>
              </a:rPr>
              <a:t>acest</a:t>
            </a:r>
            <a:r>
              <a:rPr lang="en-US" sz="1600" dirty="0">
                <a:solidFill>
                  <a:srgbClr val="FFFF00"/>
                </a:solidFill>
                <a:latin typeface="Comic Sans MS" pitchFamily="66" charset="0"/>
              </a:rPr>
              <a:t> moment de </a:t>
            </a:r>
            <a:r>
              <a:rPr lang="en-US" sz="1600" dirty="0" err="1">
                <a:solidFill>
                  <a:srgbClr val="FFFF00"/>
                </a:solidFill>
                <a:latin typeface="Comic Sans MS" pitchFamily="66" charset="0"/>
              </a:rPr>
              <a:t>cel</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putin</a:t>
            </a:r>
            <a:r>
              <a:rPr lang="en-US" sz="1600" dirty="0">
                <a:solidFill>
                  <a:srgbClr val="FFFF00"/>
                </a:solidFill>
                <a:latin typeface="Comic Sans MS" pitchFamily="66" charset="0"/>
              </a:rPr>
              <a:t> un virus. </a:t>
            </a:r>
            <a:r>
              <a:rPr lang="en-US" sz="1600" dirty="0" err="1">
                <a:solidFill>
                  <a:srgbClr val="FFFF00"/>
                </a:solidFill>
                <a:latin typeface="Comic Sans MS" pitchFamily="66" charset="0"/>
              </a:rPr>
              <a:t>Multe</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companii</a:t>
            </a:r>
            <a:r>
              <a:rPr lang="en-US" sz="1600" dirty="0">
                <a:solidFill>
                  <a:srgbClr val="FFFF00"/>
                </a:solidFill>
                <a:latin typeface="Comic Sans MS" pitchFamily="66" charset="0"/>
              </a:rPr>
              <a:t> au </a:t>
            </a:r>
            <a:r>
              <a:rPr lang="en-US" sz="1600" dirty="0" err="1">
                <a:solidFill>
                  <a:srgbClr val="FFFF00"/>
                </a:solidFill>
                <a:latin typeface="Comic Sans MS" pitchFamily="66" charset="0"/>
              </a:rPr>
              <a:t>pierdut</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sume</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importante</a:t>
            </a:r>
            <a:r>
              <a:rPr lang="en-US" sz="1600" dirty="0">
                <a:solidFill>
                  <a:srgbClr val="FFFF00"/>
                </a:solidFill>
                <a:latin typeface="Comic Sans MS" pitchFamily="66" charset="0"/>
              </a:rPr>
              <a:t> de </a:t>
            </a:r>
            <a:r>
              <a:rPr lang="en-US" sz="1600" dirty="0" err="1">
                <a:solidFill>
                  <a:srgbClr val="FFFF00"/>
                </a:solidFill>
                <a:latin typeface="Comic Sans MS" pitchFamily="66" charset="0"/>
              </a:rPr>
              <a:t>bani</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datorita</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acestor</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mici</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programe</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malitioase</a:t>
            </a:r>
            <a:r>
              <a:rPr lang="en-US" sz="1600" dirty="0">
                <a:solidFill>
                  <a:srgbClr val="FFFF00"/>
                </a:solidFill>
                <a:latin typeface="Comic Sans MS" pitchFamily="66" charset="0"/>
              </a:rPr>
              <a:t>.</a:t>
            </a:r>
          </a:p>
          <a:p>
            <a:pPr fontAlgn="base"/>
            <a:r>
              <a:rPr lang="en-US" sz="1600" b="1" dirty="0" err="1">
                <a:solidFill>
                  <a:srgbClr val="FFFF00"/>
                </a:solidFill>
                <a:latin typeface="Comic Sans MS" pitchFamily="66" charset="0"/>
              </a:rPr>
              <a:t>Virusul</a:t>
            </a:r>
            <a:r>
              <a:rPr lang="en-US" sz="1600" b="1" dirty="0">
                <a:solidFill>
                  <a:srgbClr val="FFFF00"/>
                </a:solidFill>
                <a:latin typeface="Comic Sans MS" pitchFamily="66" charset="0"/>
              </a:rPr>
              <a:t> </a:t>
            </a:r>
            <a:r>
              <a:rPr lang="en-US" sz="1600" b="1" dirty="0" err="1">
                <a:solidFill>
                  <a:srgbClr val="FFFF00"/>
                </a:solidFill>
                <a:latin typeface="Comic Sans MS" pitchFamily="66" charset="0"/>
              </a:rPr>
              <a:t>Mydoom</a:t>
            </a:r>
            <a:r>
              <a:rPr lang="en-US" sz="1600" dirty="0">
                <a:solidFill>
                  <a:srgbClr val="FFFF00"/>
                </a:solidFill>
                <a:latin typeface="Comic Sans MS" pitchFamily="66" charset="0"/>
              </a:rPr>
              <a:t> a </a:t>
            </a:r>
            <a:r>
              <a:rPr lang="en-US" sz="1600" dirty="0" err="1">
                <a:solidFill>
                  <a:srgbClr val="FFFF00"/>
                </a:solidFill>
                <a:latin typeface="Comic Sans MS" pitchFamily="66" charset="0"/>
              </a:rPr>
              <a:t>infectat</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aproximativ</a:t>
            </a:r>
            <a:r>
              <a:rPr lang="en-US" sz="1600" dirty="0">
                <a:solidFill>
                  <a:srgbClr val="FFFF00"/>
                </a:solidFill>
                <a:latin typeface="Comic Sans MS" pitchFamily="66" charset="0"/>
              </a:rPr>
              <a:t> 250 de </a:t>
            </a:r>
            <a:r>
              <a:rPr lang="en-US" sz="1600" dirty="0" err="1">
                <a:solidFill>
                  <a:srgbClr val="FFFF00"/>
                </a:solidFill>
                <a:latin typeface="Comic Sans MS" pitchFamily="66" charset="0"/>
              </a:rPr>
              <a:t>milioane</a:t>
            </a:r>
            <a:r>
              <a:rPr lang="en-US" sz="1600" dirty="0">
                <a:solidFill>
                  <a:srgbClr val="FFFF00"/>
                </a:solidFill>
                <a:latin typeface="Comic Sans MS" pitchFamily="66" charset="0"/>
              </a:rPr>
              <a:t> de </a:t>
            </a:r>
            <a:r>
              <a:rPr lang="en-US" sz="1600" dirty="0" err="1">
                <a:solidFill>
                  <a:srgbClr val="FFFF00"/>
                </a:solidFill>
                <a:latin typeface="Comic Sans MS" pitchFamily="66" charset="0"/>
              </a:rPr>
              <a:t>calculatoare</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doar</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intr</a:t>
            </a:r>
            <a:r>
              <a:rPr lang="en-US" sz="1600" dirty="0">
                <a:solidFill>
                  <a:srgbClr val="FFFF00"/>
                </a:solidFill>
                <a:latin typeface="Comic Sans MS" pitchFamily="66" charset="0"/>
              </a:rPr>
              <a:t>-o </a:t>
            </a:r>
            <a:r>
              <a:rPr lang="en-US" sz="1600" dirty="0" err="1">
                <a:solidFill>
                  <a:srgbClr val="FFFF00"/>
                </a:solidFill>
                <a:latin typeface="Comic Sans MS" pitchFamily="66" charset="0"/>
              </a:rPr>
              <a:t>singura</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luna</a:t>
            </a:r>
            <a:r>
              <a:rPr lang="en-US" sz="1600" dirty="0">
                <a:solidFill>
                  <a:srgbClr val="FFFF00"/>
                </a:solidFill>
                <a:latin typeface="Comic Sans MS" pitchFamily="66" charset="0"/>
              </a:rPr>
              <a:t>. In </a:t>
            </a:r>
            <a:r>
              <a:rPr lang="en-US" sz="1600" dirty="0" err="1">
                <a:solidFill>
                  <a:srgbClr val="FFFF00"/>
                </a:solidFill>
                <a:latin typeface="Comic Sans MS" pitchFamily="66" charset="0"/>
              </a:rPr>
              <a:t>martie</a:t>
            </a:r>
            <a:r>
              <a:rPr lang="en-US" sz="1600" dirty="0">
                <a:solidFill>
                  <a:srgbClr val="FFFF00"/>
                </a:solidFill>
                <a:latin typeface="Comic Sans MS" pitchFamily="66" charset="0"/>
              </a:rPr>
              <a:t> 1999, </a:t>
            </a:r>
            <a:r>
              <a:rPr lang="en-US" sz="1600" dirty="0" err="1">
                <a:solidFill>
                  <a:srgbClr val="FFFF00"/>
                </a:solidFill>
                <a:latin typeface="Comic Sans MS" pitchFamily="66" charset="0"/>
              </a:rPr>
              <a:t>virusul</a:t>
            </a:r>
            <a:r>
              <a:rPr lang="en-US" sz="1600" dirty="0">
                <a:solidFill>
                  <a:srgbClr val="FFFF00"/>
                </a:solidFill>
                <a:latin typeface="Comic Sans MS" pitchFamily="66" charset="0"/>
              </a:rPr>
              <a:t> Melissa a </a:t>
            </a:r>
            <a:r>
              <a:rPr lang="en-US" sz="1600" dirty="0" err="1">
                <a:solidFill>
                  <a:srgbClr val="FFFF00"/>
                </a:solidFill>
                <a:latin typeface="Comic Sans MS" pitchFamily="66" charset="0"/>
              </a:rPr>
              <a:t>fortat</a:t>
            </a:r>
            <a:r>
              <a:rPr lang="en-US" sz="1600" dirty="0">
                <a:solidFill>
                  <a:srgbClr val="FFFF00"/>
                </a:solidFill>
                <a:latin typeface="Comic Sans MS" pitchFamily="66" charset="0"/>
              </a:rPr>
              <a:t> Microsoft </a:t>
            </a:r>
            <a:r>
              <a:rPr lang="en-US" sz="1600" dirty="0" err="1">
                <a:solidFill>
                  <a:srgbClr val="FFFF00"/>
                </a:solidFill>
                <a:latin typeface="Comic Sans MS" pitchFamily="66" charset="0"/>
              </a:rPr>
              <a:t>si</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alte</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companii</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sa</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opreasca</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sistemele</a:t>
            </a:r>
            <a:r>
              <a:rPr lang="en-US" sz="1600" dirty="0">
                <a:solidFill>
                  <a:srgbClr val="FFFF00"/>
                </a:solidFill>
                <a:latin typeface="Comic Sans MS" pitchFamily="66" charset="0"/>
              </a:rPr>
              <a:t> de </a:t>
            </a:r>
            <a:r>
              <a:rPr lang="en-US" sz="1600" dirty="0" err="1">
                <a:solidFill>
                  <a:srgbClr val="FFFF00"/>
                </a:solidFill>
                <a:latin typeface="Comic Sans MS" pitchFamily="66" charset="0"/>
              </a:rPr>
              <a:t>comunicare</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prin</a:t>
            </a:r>
            <a:r>
              <a:rPr lang="en-US" sz="1600" dirty="0">
                <a:solidFill>
                  <a:srgbClr val="FFFF00"/>
                </a:solidFill>
                <a:latin typeface="Comic Sans MS" pitchFamily="66" charset="0"/>
              </a:rPr>
              <a:t> e-mail </a:t>
            </a:r>
            <a:r>
              <a:rPr lang="en-US" sz="1600" dirty="0" err="1">
                <a:solidFill>
                  <a:srgbClr val="FFFF00"/>
                </a:solidFill>
                <a:latin typeface="Comic Sans MS" pitchFamily="66" charset="0"/>
              </a:rPr>
              <a:t>pana</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ce</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virusul</a:t>
            </a:r>
            <a:r>
              <a:rPr lang="en-US" sz="1600" dirty="0">
                <a:solidFill>
                  <a:srgbClr val="FFFF00"/>
                </a:solidFill>
                <a:latin typeface="Comic Sans MS" pitchFamily="66" charset="0"/>
              </a:rPr>
              <a:t> a </a:t>
            </a:r>
            <a:r>
              <a:rPr lang="en-US" sz="1600" dirty="0" err="1">
                <a:solidFill>
                  <a:srgbClr val="FFFF00"/>
                </a:solidFill>
                <a:latin typeface="Comic Sans MS" pitchFamily="66" charset="0"/>
              </a:rPr>
              <a:t>fost</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inlaturat</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Programatorul</a:t>
            </a:r>
            <a:r>
              <a:rPr lang="en-US" sz="1600" dirty="0">
                <a:solidFill>
                  <a:srgbClr val="FFFF00"/>
                </a:solidFill>
                <a:latin typeface="Comic Sans MS" pitchFamily="66" charset="0"/>
              </a:rPr>
              <a:t> care a </a:t>
            </a:r>
            <a:r>
              <a:rPr lang="en-US" sz="1600" dirty="0" err="1">
                <a:solidFill>
                  <a:srgbClr val="FFFF00"/>
                </a:solidFill>
                <a:latin typeface="Comic Sans MS" pitchFamily="66" charset="0"/>
              </a:rPr>
              <a:t>scris</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virusul</a:t>
            </a:r>
            <a:r>
              <a:rPr lang="en-US" sz="1600" dirty="0">
                <a:solidFill>
                  <a:srgbClr val="FFFF00"/>
                </a:solidFill>
                <a:latin typeface="Comic Sans MS" pitchFamily="66" charset="0"/>
              </a:rPr>
              <a:t> a </a:t>
            </a:r>
            <a:r>
              <a:rPr lang="en-US" sz="1600" dirty="0" err="1">
                <a:solidFill>
                  <a:srgbClr val="FFFF00"/>
                </a:solidFill>
                <a:latin typeface="Comic Sans MS" pitchFamily="66" charset="0"/>
              </a:rPr>
              <a:t>primit</a:t>
            </a:r>
            <a:r>
              <a:rPr lang="en-US" sz="1600" dirty="0">
                <a:solidFill>
                  <a:srgbClr val="FFFF00"/>
                </a:solidFill>
                <a:latin typeface="Comic Sans MS" pitchFamily="66" charset="0"/>
              </a:rPr>
              <a:t> 20 de </a:t>
            </a:r>
            <a:r>
              <a:rPr lang="en-US" sz="1600" dirty="0" err="1">
                <a:solidFill>
                  <a:srgbClr val="FFFF00"/>
                </a:solidFill>
                <a:latin typeface="Comic Sans MS" pitchFamily="66" charset="0"/>
              </a:rPr>
              <a:t>luni</a:t>
            </a:r>
            <a:r>
              <a:rPr lang="en-US" sz="1600" dirty="0">
                <a:solidFill>
                  <a:srgbClr val="FFFF00"/>
                </a:solidFill>
                <a:latin typeface="Comic Sans MS" pitchFamily="66" charset="0"/>
              </a:rPr>
              <a:t> de </a:t>
            </a:r>
            <a:r>
              <a:rPr lang="en-US" sz="1600" dirty="0" err="1">
                <a:solidFill>
                  <a:srgbClr val="FFFF00"/>
                </a:solidFill>
                <a:latin typeface="Comic Sans MS" pitchFamily="66" charset="0"/>
              </a:rPr>
              <a:t>inchisoare</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Virusul</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IloveYou</a:t>
            </a:r>
            <a:r>
              <a:rPr lang="en-US" sz="1600" dirty="0">
                <a:solidFill>
                  <a:srgbClr val="FFFF00"/>
                </a:solidFill>
                <a:latin typeface="Comic Sans MS" pitchFamily="66" charset="0"/>
              </a:rPr>
              <a:t> a </a:t>
            </a:r>
            <a:r>
              <a:rPr lang="en-US" sz="1600" dirty="0" err="1">
                <a:solidFill>
                  <a:srgbClr val="FFFF00"/>
                </a:solidFill>
                <a:latin typeface="Comic Sans MS" pitchFamily="66" charset="0"/>
              </a:rPr>
              <a:t>avut</a:t>
            </a:r>
            <a:r>
              <a:rPr lang="en-US" sz="1600" dirty="0">
                <a:solidFill>
                  <a:srgbClr val="FFFF00"/>
                </a:solidFill>
                <a:latin typeface="Comic Sans MS" pitchFamily="66" charset="0"/>
              </a:rPr>
              <a:t> in </a:t>
            </a:r>
            <a:r>
              <a:rPr lang="en-US" sz="1600" dirty="0" err="1">
                <a:solidFill>
                  <a:srgbClr val="FFFF00"/>
                </a:solidFill>
                <a:latin typeface="Comic Sans MS" pitchFamily="66" charset="0"/>
              </a:rPr>
              <a:t>anul</a:t>
            </a:r>
            <a:r>
              <a:rPr lang="en-US" sz="1600" dirty="0">
                <a:solidFill>
                  <a:srgbClr val="FFFF00"/>
                </a:solidFill>
                <a:latin typeface="Comic Sans MS" pitchFamily="66" charset="0"/>
              </a:rPr>
              <a:t> 2000 un </a:t>
            </a:r>
            <a:r>
              <a:rPr lang="en-US" sz="1600" dirty="0" err="1">
                <a:solidFill>
                  <a:srgbClr val="FFFF00"/>
                </a:solidFill>
                <a:latin typeface="Comic Sans MS" pitchFamily="66" charset="0"/>
              </a:rPr>
              <a:t>efect</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asemanator</a:t>
            </a:r>
            <a:r>
              <a:rPr lang="en-US" sz="1600" dirty="0">
                <a:solidFill>
                  <a:srgbClr val="FFFF00"/>
                </a:solidFill>
                <a:latin typeface="Comic Sans MS" pitchFamily="66" charset="0"/>
              </a:rPr>
              <a:t>. In 2007, un virus </a:t>
            </a:r>
            <a:r>
              <a:rPr lang="en-US" sz="1600" dirty="0" err="1">
                <a:solidFill>
                  <a:srgbClr val="FFFF00"/>
                </a:solidFill>
                <a:latin typeface="Comic Sans MS" pitchFamily="66" charset="0"/>
              </a:rPr>
              <a:t>numit</a:t>
            </a:r>
            <a:r>
              <a:rPr lang="en-US" sz="1600" dirty="0">
                <a:solidFill>
                  <a:srgbClr val="FFFF00"/>
                </a:solidFill>
                <a:latin typeface="Comic Sans MS" pitchFamily="66" charset="0"/>
              </a:rPr>
              <a:t> Storm a </a:t>
            </a:r>
            <a:r>
              <a:rPr lang="en-US" sz="1600" dirty="0" err="1">
                <a:solidFill>
                  <a:srgbClr val="FFFF00"/>
                </a:solidFill>
                <a:latin typeface="Comic Sans MS" pitchFamily="66" charset="0"/>
              </a:rPr>
              <a:t>infectat</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peste</a:t>
            </a:r>
            <a:r>
              <a:rPr lang="en-US" sz="1600" dirty="0">
                <a:solidFill>
                  <a:srgbClr val="FFFF00"/>
                </a:solidFill>
                <a:latin typeface="Comic Sans MS" pitchFamily="66" charset="0"/>
              </a:rPr>
              <a:t> 50 de </a:t>
            </a:r>
            <a:r>
              <a:rPr lang="en-US" sz="1600" dirty="0" err="1">
                <a:solidFill>
                  <a:srgbClr val="FFFF00"/>
                </a:solidFill>
                <a:latin typeface="Comic Sans MS" pitchFamily="66" charset="0"/>
              </a:rPr>
              <a:t>milioane</a:t>
            </a:r>
            <a:r>
              <a:rPr lang="en-US" sz="1600" dirty="0">
                <a:solidFill>
                  <a:srgbClr val="FFFF00"/>
                </a:solidFill>
                <a:latin typeface="Comic Sans MS" pitchFamily="66" charset="0"/>
              </a:rPr>
              <a:t> de </a:t>
            </a:r>
            <a:r>
              <a:rPr lang="en-US" sz="1600" dirty="0" err="1">
                <a:solidFill>
                  <a:srgbClr val="FFFF00"/>
                </a:solidFill>
                <a:latin typeface="Comic Sans MS" pitchFamily="66" charset="0"/>
              </a:rPr>
              <a:t>calculatoare</a:t>
            </a:r>
            <a:r>
              <a:rPr lang="en-US" sz="1600" dirty="0">
                <a:solidFill>
                  <a:srgbClr val="FFFF00"/>
                </a:solidFill>
                <a:latin typeface="Comic Sans MS" pitchFamily="66" charset="0"/>
              </a:rPr>
              <a:t> din </a:t>
            </a:r>
            <a:r>
              <a:rPr lang="en-US" sz="1600" dirty="0" err="1">
                <a:solidFill>
                  <a:srgbClr val="FFFF00"/>
                </a:solidFill>
                <a:latin typeface="Comic Sans MS" pitchFamily="66" charset="0"/>
              </a:rPr>
              <a:t>intreaga</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lume</a:t>
            </a:r>
            <a:r>
              <a:rPr lang="en-US" sz="1600" dirty="0">
                <a:solidFill>
                  <a:srgbClr val="FFFF00"/>
                </a:solidFill>
                <a:latin typeface="Comic Sans MS" pitchFamily="66" charset="0"/>
              </a:rPr>
              <a:t>. Este un </a:t>
            </a:r>
            <a:r>
              <a:rPr lang="en-US" sz="1600" dirty="0" err="1">
                <a:solidFill>
                  <a:srgbClr val="FFFF00"/>
                </a:solidFill>
                <a:latin typeface="Comic Sans MS" pitchFamily="66" charset="0"/>
              </a:rPr>
              <a:t>lucru</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destul</a:t>
            </a:r>
            <a:r>
              <a:rPr lang="en-US" sz="1600" dirty="0">
                <a:solidFill>
                  <a:srgbClr val="FFFF00"/>
                </a:solidFill>
                <a:latin typeface="Comic Sans MS" pitchFamily="66" charset="0"/>
              </a:rPr>
              <a:t> de </a:t>
            </a:r>
            <a:r>
              <a:rPr lang="en-US" sz="1600" dirty="0" err="1">
                <a:solidFill>
                  <a:srgbClr val="FFFF00"/>
                </a:solidFill>
                <a:latin typeface="Comic Sans MS" pitchFamily="66" charset="0"/>
              </a:rPr>
              <a:t>impresionant</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tinand</a:t>
            </a:r>
            <a:r>
              <a:rPr lang="en-US" sz="1600" dirty="0">
                <a:solidFill>
                  <a:srgbClr val="FFFF00"/>
                </a:solidFill>
                <a:latin typeface="Comic Sans MS" pitchFamily="66" charset="0"/>
              </a:rPr>
              <a:t> cont de </a:t>
            </a:r>
            <a:r>
              <a:rPr lang="en-US" sz="1600" dirty="0" err="1">
                <a:solidFill>
                  <a:srgbClr val="FFFF00"/>
                </a:solidFill>
                <a:latin typeface="Comic Sans MS" pitchFamily="66" charset="0"/>
              </a:rPr>
              <a:t>faptul</a:t>
            </a:r>
            <a:r>
              <a:rPr lang="en-US" sz="1600" dirty="0">
                <a:solidFill>
                  <a:srgbClr val="FFFF00"/>
                </a:solidFill>
                <a:latin typeface="Comic Sans MS" pitchFamily="66" charset="0"/>
              </a:rPr>
              <a:t> ca </a:t>
            </a:r>
            <a:r>
              <a:rPr lang="en-US" sz="1600" dirty="0" err="1">
                <a:solidFill>
                  <a:srgbClr val="FFFF00"/>
                </a:solidFill>
                <a:latin typeface="Comic Sans MS" pitchFamily="66" charset="0"/>
              </a:rPr>
              <a:t>majoritatea</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virusilor</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sunt</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incredibil</a:t>
            </a:r>
            <a:r>
              <a:rPr lang="en-US" sz="1600" dirty="0">
                <a:solidFill>
                  <a:srgbClr val="FFFF00"/>
                </a:solidFill>
                <a:latin typeface="Comic Sans MS" pitchFamily="66" charset="0"/>
              </a:rPr>
              <a:t> de </a:t>
            </a:r>
            <a:r>
              <a:rPr lang="en-US" sz="1600" dirty="0" err="1">
                <a:solidFill>
                  <a:srgbClr val="FFFF00"/>
                </a:solidFill>
                <a:latin typeface="Comic Sans MS" pitchFamily="66" charset="0"/>
              </a:rPr>
              <a:t>simplii</a:t>
            </a:r>
            <a:r>
              <a:rPr lang="en-US" sz="1600" dirty="0" smtClean="0">
                <a:solidFill>
                  <a:srgbClr val="FFFF00"/>
                </a:solidFill>
                <a:latin typeface="Comic Sans MS" pitchFamily="66" charset="0"/>
              </a:rPr>
              <a:t>.</a:t>
            </a:r>
          </a:p>
          <a:p>
            <a:pPr fontAlgn="base"/>
            <a:r>
              <a:rPr lang="en-US" sz="1600" dirty="0" smtClean="0">
                <a:solidFill>
                  <a:srgbClr val="FFFF00"/>
                </a:solidFill>
                <a:latin typeface="Comic Sans MS" pitchFamily="66" charset="0"/>
              </a:rPr>
              <a:t>In </a:t>
            </a:r>
            <a:r>
              <a:rPr lang="en-US" sz="1600" dirty="0" err="1" smtClean="0">
                <a:solidFill>
                  <a:srgbClr val="FFFF00"/>
                </a:solidFill>
                <a:latin typeface="Comic Sans MS" pitchFamily="66" charset="0"/>
              </a:rPr>
              <a:t>manualul</a:t>
            </a:r>
            <a:r>
              <a:rPr lang="en-US" sz="1600" dirty="0" smtClean="0">
                <a:solidFill>
                  <a:srgbClr val="FFFF00"/>
                </a:solidFill>
                <a:latin typeface="Comic Sans MS" pitchFamily="66" charset="0"/>
              </a:rPr>
              <a:t> de </a:t>
            </a:r>
            <a:r>
              <a:rPr lang="en-US" sz="1600" dirty="0" err="1" smtClean="0">
                <a:solidFill>
                  <a:srgbClr val="FFFF00"/>
                </a:solidFill>
                <a:latin typeface="Comic Sans MS" pitchFamily="66" charset="0"/>
              </a:rPr>
              <a:t>utilizare</a:t>
            </a:r>
            <a:r>
              <a:rPr lang="en-US" sz="1600" dirty="0" smtClean="0">
                <a:solidFill>
                  <a:srgbClr val="FFFF00"/>
                </a:solidFill>
                <a:latin typeface="Comic Sans MS" pitchFamily="66" charset="0"/>
              </a:rPr>
              <a:t> al MS-</a:t>
            </a:r>
            <a:r>
              <a:rPr lang="en-US" sz="1600" dirty="0" err="1" smtClean="0">
                <a:solidFill>
                  <a:srgbClr val="FFFF00"/>
                </a:solidFill>
                <a:latin typeface="Comic Sans MS" pitchFamily="66" charset="0"/>
              </a:rPr>
              <a:t>DOS,Microsoft</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imparte</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virusii</a:t>
            </a:r>
            <a:r>
              <a:rPr lang="en-US" sz="1600" dirty="0" smtClean="0">
                <a:solidFill>
                  <a:srgbClr val="FFFF00"/>
                </a:solidFill>
                <a:latin typeface="Comic Sans MS" pitchFamily="66" charset="0"/>
              </a:rPr>
              <a:t> in </a:t>
            </a:r>
            <a:r>
              <a:rPr lang="en-US" sz="1600" dirty="0" err="1" smtClean="0">
                <a:solidFill>
                  <a:srgbClr val="FFFF00"/>
                </a:solidFill>
                <a:latin typeface="Comic Sans MS" pitchFamily="66" charset="0"/>
              </a:rPr>
              <a:t>trei</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categorii</a:t>
            </a:r>
            <a:r>
              <a:rPr lang="en-US" sz="1600" dirty="0" smtClean="0">
                <a:solidFill>
                  <a:srgbClr val="FFFF00"/>
                </a:solidFill>
                <a:latin typeface="Comic Sans MS" pitchFamily="66" charset="0"/>
              </a:rPr>
              <a:t>:</a:t>
            </a:r>
            <a:br>
              <a:rPr lang="en-US" sz="1600" dirty="0" smtClean="0">
                <a:solidFill>
                  <a:srgbClr val="FFFF00"/>
                </a:solidFill>
                <a:latin typeface="Comic Sans MS" pitchFamily="66" charset="0"/>
              </a:rPr>
            </a:br>
            <a:r>
              <a:rPr lang="en-US" sz="1600" dirty="0" smtClean="0">
                <a:solidFill>
                  <a:srgbClr val="FFFF00"/>
                </a:solidFill>
                <a:latin typeface="Comic Sans MS" pitchFamily="66" charset="0"/>
              </a:rPr>
              <a:t/>
            </a:r>
            <a:br>
              <a:rPr lang="en-US" sz="1600" dirty="0" smtClean="0">
                <a:solidFill>
                  <a:srgbClr val="FFFF00"/>
                </a:solidFill>
                <a:latin typeface="Comic Sans MS" pitchFamily="66" charset="0"/>
              </a:rPr>
            </a:br>
            <a:r>
              <a:rPr lang="en-US" sz="1600" dirty="0" smtClean="0">
                <a:solidFill>
                  <a:srgbClr val="FFFF00"/>
                </a:solidFill>
                <a:latin typeface="Comic Sans MS" pitchFamily="66" charset="0"/>
              </a:rPr>
              <a:t>•</a:t>
            </a:r>
            <a:r>
              <a:rPr lang="en-US" sz="1600" dirty="0" err="1" smtClean="0">
                <a:solidFill>
                  <a:srgbClr val="FFFF00"/>
                </a:solidFill>
                <a:latin typeface="Comic Sans MS" pitchFamily="66" charset="0"/>
              </a:rPr>
              <a:t>Virusi</a:t>
            </a:r>
            <a:r>
              <a:rPr lang="en-US" sz="1600" dirty="0" smtClean="0">
                <a:solidFill>
                  <a:srgbClr val="FFFF00"/>
                </a:solidFill>
                <a:latin typeface="Comic Sans MS" pitchFamily="66" charset="0"/>
              </a:rPr>
              <a:t> care </a:t>
            </a:r>
            <a:r>
              <a:rPr lang="en-US" sz="1600" dirty="0" err="1" smtClean="0">
                <a:solidFill>
                  <a:srgbClr val="FFFF00"/>
                </a:solidFill>
                <a:latin typeface="Comic Sans MS" pitchFamily="66" charset="0"/>
              </a:rPr>
              <a:t>infecteaza</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sistemul</a:t>
            </a:r>
            <a:r>
              <a:rPr lang="en-US" sz="1600" dirty="0" smtClean="0">
                <a:solidFill>
                  <a:srgbClr val="FFFF00"/>
                </a:solidFill>
                <a:latin typeface="Comic Sans MS" pitchFamily="66" charset="0"/>
              </a:rPr>
              <a:t> de boot</a:t>
            </a:r>
            <a:br>
              <a:rPr lang="en-US" sz="1600" dirty="0" smtClean="0">
                <a:solidFill>
                  <a:srgbClr val="FFFF00"/>
                </a:solidFill>
                <a:latin typeface="Comic Sans MS" pitchFamily="66" charset="0"/>
              </a:rPr>
            </a:br>
            <a:r>
              <a:rPr lang="en-US" sz="1600" dirty="0" smtClean="0">
                <a:solidFill>
                  <a:srgbClr val="FFFF00"/>
                </a:solidFill>
                <a:latin typeface="Comic Sans MS" pitchFamily="66" charset="0"/>
              </a:rPr>
              <a:t>•</a:t>
            </a:r>
            <a:r>
              <a:rPr lang="en-US" sz="1600" dirty="0" err="1" smtClean="0">
                <a:solidFill>
                  <a:srgbClr val="FFFF00"/>
                </a:solidFill>
                <a:latin typeface="Comic Sans MS" pitchFamily="66" charset="0"/>
              </a:rPr>
              <a:t>Virusi</a:t>
            </a:r>
            <a:r>
              <a:rPr lang="en-US" sz="1600" dirty="0" smtClean="0">
                <a:solidFill>
                  <a:srgbClr val="FFFF00"/>
                </a:solidFill>
                <a:latin typeface="Comic Sans MS" pitchFamily="66" charset="0"/>
              </a:rPr>
              <a:t> care </a:t>
            </a:r>
            <a:r>
              <a:rPr lang="en-US" sz="1600" dirty="0" err="1" smtClean="0">
                <a:solidFill>
                  <a:srgbClr val="FFFF00"/>
                </a:solidFill>
                <a:latin typeface="Comic Sans MS" pitchFamily="66" charset="0"/>
              </a:rPr>
              <a:t>infecteaza</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fisierele</a:t>
            </a:r>
            <a:r>
              <a:rPr lang="en-US" sz="1600" dirty="0" smtClean="0">
                <a:solidFill>
                  <a:srgbClr val="FFFF00"/>
                </a:solidFill>
                <a:latin typeface="Comic Sans MS" pitchFamily="66" charset="0"/>
              </a:rPr>
              <a:t/>
            </a:r>
            <a:br>
              <a:rPr lang="en-US" sz="1600" dirty="0" smtClean="0">
                <a:solidFill>
                  <a:srgbClr val="FFFF00"/>
                </a:solidFill>
                <a:latin typeface="Comic Sans MS" pitchFamily="66" charset="0"/>
              </a:rPr>
            </a:br>
            <a:r>
              <a:rPr lang="en-US" sz="1600" dirty="0" smtClean="0">
                <a:solidFill>
                  <a:srgbClr val="FFFF00"/>
                </a:solidFill>
                <a:latin typeface="Comic Sans MS" pitchFamily="66" charset="0"/>
              </a:rPr>
              <a:t>•</a:t>
            </a:r>
            <a:r>
              <a:rPr lang="en-US" sz="1600" dirty="0" err="1" smtClean="0">
                <a:solidFill>
                  <a:srgbClr val="FFFF00"/>
                </a:solidFill>
                <a:latin typeface="Comic Sans MS" pitchFamily="66" charset="0"/>
              </a:rPr>
              <a:t>Virusi</a:t>
            </a:r>
            <a:r>
              <a:rPr lang="en-US" sz="1600" dirty="0" smtClean="0">
                <a:solidFill>
                  <a:srgbClr val="FFFF00"/>
                </a:solidFill>
                <a:latin typeface="Comic Sans MS" pitchFamily="66" charset="0"/>
              </a:rPr>
              <a:t> Cal </a:t>
            </a:r>
            <a:r>
              <a:rPr lang="en-US" sz="1600" dirty="0" err="1" smtClean="0">
                <a:solidFill>
                  <a:srgbClr val="FFFF00"/>
                </a:solidFill>
                <a:latin typeface="Comic Sans MS" pitchFamily="66" charset="0"/>
              </a:rPr>
              <a:t>Troian</a:t>
            </a:r>
            <a:r>
              <a:rPr lang="en-US" sz="1600" dirty="0" smtClean="0">
                <a:solidFill>
                  <a:srgbClr val="FFFF00"/>
                </a:solidFill>
                <a:latin typeface="Comic Sans MS" pitchFamily="66" charset="0"/>
              </a:rPr>
              <a:t/>
            </a:r>
            <a:br>
              <a:rPr lang="en-US" sz="1600" dirty="0" smtClean="0">
                <a:solidFill>
                  <a:srgbClr val="FFFF00"/>
                </a:solidFill>
                <a:latin typeface="Comic Sans MS" pitchFamily="66" charset="0"/>
              </a:rPr>
            </a:br>
            <a:r>
              <a:rPr lang="en-US" sz="1600" dirty="0" smtClean="0">
                <a:solidFill>
                  <a:srgbClr val="FFFF00"/>
                </a:solidFill>
                <a:latin typeface="Comic Sans MS" pitchFamily="66" charset="0"/>
              </a:rPr>
              <a:t/>
            </a:r>
            <a:br>
              <a:rPr lang="en-US" sz="1600" dirty="0" smtClean="0">
                <a:solidFill>
                  <a:srgbClr val="FFFF00"/>
                </a:solidFill>
                <a:latin typeface="Comic Sans MS" pitchFamily="66" charset="0"/>
              </a:rPr>
            </a:br>
            <a:r>
              <a:rPr lang="en-US" sz="1600" dirty="0" err="1" smtClean="0">
                <a:solidFill>
                  <a:srgbClr val="FFFF00"/>
                </a:solidFill>
                <a:latin typeface="Comic Sans MS" pitchFamily="66" charset="0"/>
              </a:rPr>
              <a:t>Ultimii</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sunt</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acele</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programe</a:t>
            </a:r>
            <a:r>
              <a:rPr lang="en-US" sz="1600" dirty="0" smtClean="0">
                <a:solidFill>
                  <a:srgbClr val="FFFF00"/>
                </a:solidFill>
                <a:latin typeface="Comic Sans MS" pitchFamily="66" charset="0"/>
              </a:rPr>
              <a:t> care </a:t>
            </a:r>
            <a:r>
              <a:rPr lang="en-US" sz="1600" dirty="0" err="1" smtClean="0">
                <a:solidFill>
                  <a:srgbClr val="FFFF00"/>
                </a:solidFill>
                <a:latin typeface="Comic Sans MS" pitchFamily="66" charset="0"/>
              </a:rPr>
              <a:t>aparent</a:t>
            </a:r>
            <a:r>
              <a:rPr lang="en-US" sz="1600" dirty="0" smtClean="0">
                <a:solidFill>
                  <a:srgbClr val="FFFF00"/>
                </a:solidFill>
                <a:latin typeface="Comic Sans MS" pitchFamily="66" charset="0"/>
              </a:rPr>
              <a:t> au </a:t>
            </a:r>
            <a:r>
              <a:rPr lang="en-US" sz="1600" dirty="0" err="1" smtClean="0">
                <a:solidFill>
                  <a:srgbClr val="FFFF00"/>
                </a:solidFill>
                <a:latin typeface="Comic Sans MS" pitchFamily="66" charset="0"/>
              </a:rPr>
              <a:t>oa</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numita</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intrebuintare,dar</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sunt</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inzestrati</a:t>
            </a:r>
            <a:r>
              <a:rPr lang="en-US" sz="1600" dirty="0" smtClean="0">
                <a:solidFill>
                  <a:srgbClr val="FFFF00"/>
                </a:solidFill>
                <a:latin typeface="Comic Sans MS" pitchFamily="66" charset="0"/>
              </a:rPr>
              <a:t> cu </a:t>
            </a:r>
            <a:r>
              <a:rPr lang="en-US" sz="1600" dirty="0" err="1" smtClean="0">
                <a:solidFill>
                  <a:srgbClr val="FFFF00"/>
                </a:solidFill>
                <a:latin typeface="Comic Sans MS" pitchFamily="66" charset="0"/>
              </a:rPr>
              <a:t>proceduri</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secundare</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distructive</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Totusi</a:t>
            </a:r>
            <a:r>
              <a:rPr lang="en-US" sz="1600" dirty="0" smtClean="0">
                <a:solidFill>
                  <a:srgbClr val="FFFF00"/>
                </a:solidFill>
                <a:latin typeface="Comic Sans MS" pitchFamily="66" charset="0"/>
              </a:rPr>
              <a:t>, o </a:t>
            </a:r>
            <a:r>
              <a:rPr lang="en-US" sz="1600" dirty="0" err="1" smtClean="0">
                <a:solidFill>
                  <a:srgbClr val="FFFF00"/>
                </a:solidFill>
                <a:latin typeface="Comic Sans MS" pitchFamily="66" charset="0"/>
              </a:rPr>
              <a:t>clasificare</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mai</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amanuntita</a:t>
            </a:r>
            <a:r>
              <a:rPr lang="en-US" sz="1600" dirty="0" smtClean="0">
                <a:solidFill>
                  <a:srgbClr val="FFFF00"/>
                </a:solidFill>
                <a:latin typeface="Comic Sans MS" pitchFamily="66" charset="0"/>
              </a:rPr>
              <a:t> a </a:t>
            </a:r>
            <a:r>
              <a:rPr lang="en-US" sz="1600" dirty="0" err="1" smtClean="0">
                <a:solidFill>
                  <a:srgbClr val="FFFF00"/>
                </a:solidFill>
                <a:latin typeface="Comic Sans MS" pitchFamily="66" charset="0"/>
              </a:rPr>
              <a:t>virusilor</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ar</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arata</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astfel</a:t>
            </a:r>
            <a:r>
              <a:rPr lang="en-US" sz="1600" dirty="0" smtClean="0">
                <a:solidFill>
                  <a:srgbClr val="FFFF00"/>
                </a:solidFill>
                <a:latin typeface="Comic Sans MS" pitchFamily="66" charset="0"/>
              </a:rPr>
              <a:t>:</a:t>
            </a:r>
            <a:endParaRPr lang="en-US" sz="1600" dirty="0">
              <a:solidFill>
                <a:srgbClr val="FFFF00"/>
              </a:solidFill>
              <a:latin typeface="Comic Sans MS" pitchFamily="66" charset="0"/>
            </a:endParaRPr>
          </a:p>
          <a:p>
            <a:endParaRPr lang="en-US" dirty="0"/>
          </a:p>
        </p:txBody>
      </p:sp>
    </p:spTree>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2400" y="152400"/>
            <a:ext cx="8686800" cy="7201972"/>
          </a:xfrm>
          <a:prstGeom prst="rect">
            <a:avLst/>
          </a:prstGeom>
          <a:noFill/>
        </p:spPr>
        <p:txBody>
          <a:bodyPr wrap="square" rtlCol="0">
            <a:spAutoFit/>
          </a:bodyPr>
          <a:lstStyle/>
          <a:p>
            <a:r>
              <a:rPr lang="en-US" sz="1600" smtClean="0">
                <a:solidFill>
                  <a:srgbClr val="FFFF00"/>
                </a:solidFill>
                <a:latin typeface="Comic Sans MS" pitchFamily="66" charset="0"/>
              </a:rPr>
              <a:t>•</a:t>
            </a:r>
            <a:r>
              <a:rPr lang="en-US" sz="1600" dirty="0" err="1">
                <a:solidFill>
                  <a:srgbClr val="FFFF00"/>
                </a:solidFill>
                <a:latin typeface="Comic Sans MS" pitchFamily="66" charset="0"/>
              </a:rPr>
              <a:t>Armati</a:t>
            </a:r>
            <a:r>
              <a:rPr lang="en-US" sz="1600" dirty="0">
                <a:solidFill>
                  <a:srgbClr val="FFFF00"/>
                </a:solidFill>
                <a:latin typeface="Comic Sans MS" pitchFamily="66" charset="0"/>
              </a:rPr>
              <a:t> – o forma </a:t>
            </a:r>
            <a:r>
              <a:rPr lang="en-US" sz="1600" dirty="0" err="1">
                <a:solidFill>
                  <a:srgbClr val="FFFF00"/>
                </a:solidFill>
                <a:latin typeface="Comic Sans MS" pitchFamily="66" charset="0"/>
              </a:rPr>
              <a:t>mai</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recenta</a:t>
            </a:r>
            <a:r>
              <a:rPr lang="en-US" sz="1600" dirty="0">
                <a:solidFill>
                  <a:srgbClr val="FFFF00"/>
                </a:solidFill>
                <a:latin typeface="Comic Sans MS" pitchFamily="66" charset="0"/>
              </a:rPr>
              <a:t> de </a:t>
            </a:r>
            <a:r>
              <a:rPr lang="en-US" sz="1600" dirty="0" err="1">
                <a:solidFill>
                  <a:srgbClr val="FFFF00"/>
                </a:solidFill>
                <a:latin typeface="Comic Sans MS" pitchFamily="66" charset="0"/>
              </a:rPr>
              <a:t>virusi,care</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contin</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proceduri</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ce</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impiedica</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dezasamblarea</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si</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analiza</a:t>
            </a:r>
            <a:r>
              <a:rPr lang="en-US" sz="1600" dirty="0">
                <a:solidFill>
                  <a:srgbClr val="FFFF00"/>
                </a:solidFill>
                <a:latin typeface="Comic Sans MS" pitchFamily="66" charset="0"/>
              </a:rPr>
              <a:t> de </a:t>
            </a:r>
            <a:r>
              <a:rPr lang="en-US" sz="1600" dirty="0" err="1">
                <a:solidFill>
                  <a:srgbClr val="FFFF00"/>
                </a:solidFill>
                <a:latin typeface="Comic Sans MS" pitchFamily="66" charset="0"/>
              </a:rPr>
              <a:t>catre</a:t>
            </a:r>
            <a:r>
              <a:rPr lang="en-US" sz="1600" dirty="0">
                <a:solidFill>
                  <a:srgbClr val="FFFF00"/>
                </a:solidFill>
                <a:latin typeface="Comic Sans MS" pitchFamily="66" charset="0"/>
              </a:rPr>
              <a:t> un antivirus, </a:t>
            </a:r>
            <a:r>
              <a:rPr lang="en-US" sz="1600" dirty="0" err="1">
                <a:solidFill>
                  <a:srgbClr val="FFFF00"/>
                </a:solidFill>
                <a:latin typeface="Comic Sans MS" pitchFamily="66" charset="0"/>
              </a:rPr>
              <a:t>editorii</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fiind</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nevoiti</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sa-si</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dubleze</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eforturile</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pentru</a:t>
            </a:r>
            <a:r>
              <a:rPr lang="en-US" sz="1600" dirty="0">
                <a:solidFill>
                  <a:srgbClr val="FFFF00"/>
                </a:solidFill>
                <a:latin typeface="Comic Sans MS" pitchFamily="66" charset="0"/>
              </a:rPr>
              <a:t> a </a:t>
            </a:r>
            <a:r>
              <a:rPr lang="en-US" sz="1600" dirty="0" err="1">
                <a:solidFill>
                  <a:srgbClr val="FFFF00"/>
                </a:solidFill>
                <a:latin typeface="Comic Sans MS" pitchFamily="66" charset="0"/>
              </a:rPr>
              <a:t>dezvolta</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antidotul</a:t>
            </a:r>
            <a:r>
              <a:rPr lang="en-US" sz="1600" dirty="0">
                <a:solidFill>
                  <a:srgbClr val="FFFF00"/>
                </a:solidFill>
                <a:latin typeface="Comic Sans MS" pitchFamily="66" charset="0"/>
              </a:rPr>
              <a:t> (ex:” Whale”)</a:t>
            </a:r>
            <a:r>
              <a:rPr lang="en-US" sz="1600" dirty="0" smtClean="0">
                <a:solidFill>
                  <a:srgbClr val="FFFF00"/>
                </a:solidFill>
                <a:latin typeface="Comic Sans MS" pitchFamily="66" charset="0"/>
              </a:rPr>
              <a:t/>
            </a:r>
            <a:br>
              <a:rPr lang="en-US" sz="1600" dirty="0" smtClean="0">
                <a:solidFill>
                  <a:srgbClr val="FFFF00"/>
                </a:solidFill>
                <a:latin typeface="Comic Sans MS" pitchFamily="66" charset="0"/>
              </a:rPr>
            </a:br>
            <a:r>
              <a:rPr lang="en-US" sz="1600" dirty="0">
                <a:solidFill>
                  <a:srgbClr val="FFFF00"/>
                </a:solidFill>
                <a:latin typeface="Comic Sans MS" pitchFamily="66" charset="0"/>
              </a:rPr>
              <a:t>•</a:t>
            </a:r>
            <a:r>
              <a:rPr lang="en-US" sz="1600" dirty="0" err="1">
                <a:solidFill>
                  <a:srgbClr val="FFFF00"/>
                </a:solidFill>
                <a:latin typeface="Comic Sans MS" pitchFamily="66" charset="0"/>
              </a:rPr>
              <a:t>Autoencriptori</a:t>
            </a:r>
            <a:r>
              <a:rPr lang="en-US" sz="1600" dirty="0">
                <a:solidFill>
                  <a:srgbClr val="FFFF00"/>
                </a:solidFill>
                <a:latin typeface="Comic Sans MS" pitchFamily="66" charset="0"/>
              </a:rPr>
              <a:t> – </a:t>
            </a:r>
            <a:r>
              <a:rPr lang="en-US" sz="1600" dirty="0" err="1">
                <a:solidFill>
                  <a:srgbClr val="FFFF00"/>
                </a:solidFill>
                <a:latin typeface="Comic Sans MS" pitchFamily="66" charset="0"/>
              </a:rPr>
              <a:t>inglobeaza</a:t>
            </a:r>
            <a:r>
              <a:rPr lang="en-US" sz="1600" dirty="0">
                <a:solidFill>
                  <a:srgbClr val="FFFF00"/>
                </a:solidFill>
                <a:latin typeface="Comic Sans MS" pitchFamily="66" charset="0"/>
              </a:rPr>
              <a:t> in </a:t>
            </a:r>
            <a:r>
              <a:rPr lang="en-US" sz="1600" dirty="0" err="1">
                <a:solidFill>
                  <a:srgbClr val="FFFF00"/>
                </a:solidFill>
                <a:latin typeface="Comic Sans MS" pitchFamily="66" charset="0"/>
              </a:rPr>
              <a:t>corpul</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lor</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metode</a:t>
            </a:r>
            <a:r>
              <a:rPr lang="en-US" sz="1600" dirty="0">
                <a:solidFill>
                  <a:srgbClr val="FFFF00"/>
                </a:solidFill>
                <a:latin typeface="Comic Sans MS" pitchFamily="66" charset="0"/>
              </a:rPr>
              <a:t> de </a:t>
            </a:r>
            <a:r>
              <a:rPr lang="en-US" sz="1600" dirty="0" err="1">
                <a:solidFill>
                  <a:srgbClr val="FFFF00"/>
                </a:solidFill>
                <a:latin typeface="Comic Sans MS" pitchFamily="66" charset="0"/>
              </a:rPr>
              <a:t>criptare</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sofisticate</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facand</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detectia</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destul</a:t>
            </a:r>
            <a:r>
              <a:rPr lang="en-US" sz="1600" dirty="0">
                <a:solidFill>
                  <a:srgbClr val="FFFF00"/>
                </a:solidFill>
                <a:latin typeface="Comic Sans MS" pitchFamily="66" charset="0"/>
              </a:rPr>
              <a:t> de </a:t>
            </a:r>
            <a:r>
              <a:rPr lang="en-US" sz="1600" dirty="0" err="1">
                <a:solidFill>
                  <a:srgbClr val="FFFF00"/>
                </a:solidFill>
                <a:latin typeface="Comic Sans MS" pitchFamily="66" charset="0"/>
              </a:rPr>
              <a:t>dificila</a:t>
            </a:r>
            <a:r>
              <a:rPr lang="en-US" sz="1600" dirty="0">
                <a:solidFill>
                  <a:srgbClr val="FFFF00"/>
                </a:solidFill>
                <a:latin typeface="Comic Sans MS" pitchFamily="66" charset="0"/>
              </a:rPr>
              <a:t>. Din </a:t>
            </a:r>
            <a:r>
              <a:rPr lang="en-US" sz="1600" dirty="0" err="1">
                <a:solidFill>
                  <a:srgbClr val="FFFF00"/>
                </a:solidFill>
                <a:latin typeface="Comic Sans MS" pitchFamily="66" charset="0"/>
              </a:rPr>
              <a:t>fericire</a:t>
            </a:r>
            <a:r>
              <a:rPr lang="en-US" sz="1600" dirty="0">
                <a:solidFill>
                  <a:srgbClr val="FFFF00"/>
                </a:solidFill>
                <a:latin typeface="Comic Sans MS" pitchFamily="66" charset="0"/>
              </a:rPr>
              <a:t>, pot </a:t>
            </a:r>
            <a:r>
              <a:rPr lang="en-US" sz="1600" dirty="0" err="1">
                <a:solidFill>
                  <a:srgbClr val="FFFF00"/>
                </a:solidFill>
                <a:latin typeface="Comic Sans MS" pitchFamily="66" charset="0"/>
              </a:rPr>
              <a:t>fi</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descoperiti</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prin</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faptul</a:t>
            </a:r>
            <a:r>
              <a:rPr lang="en-US" sz="1600" dirty="0">
                <a:solidFill>
                  <a:srgbClr val="FFFF00"/>
                </a:solidFill>
                <a:latin typeface="Comic Sans MS" pitchFamily="66" charset="0"/>
              </a:rPr>
              <a:t> ca </a:t>
            </a:r>
            <a:r>
              <a:rPr lang="en-US" sz="1600" dirty="0" err="1">
                <a:solidFill>
                  <a:srgbClr val="FFFF00"/>
                </a:solidFill>
                <a:latin typeface="Comic Sans MS" pitchFamily="66" charset="0"/>
              </a:rPr>
              <a:t>incorporeaza</a:t>
            </a:r>
            <a:r>
              <a:rPr lang="en-US" sz="1600" dirty="0">
                <a:solidFill>
                  <a:srgbClr val="FFFF00"/>
                </a:solidFill>
                <a:latin typeface="Comic Sans MS" pitchFamily="66" charset="0"/>
              </a:rPr>
              <a:t> o </a:t>
            </a:r>
            <a:r>
              <a:rPr lang="en-US" sz="1600" dirty="0" err="1">
                <a:solidFill>
                  <a:srgbClr val="FFFF00"/>
                </a:solidFill>
                <a:latin typeface="Comic Sans MS" pitchFamily="66" charset="0"/>
              </a:rPr>
              <a:t>rutina</a:t>
            </a:r>
            <a:r>
              <a:rPr lang="en-US" sz="1600" dirty="0">
                <a:solidFill>
                  <a:srgbClr val="FFFF00"/>
                </a:solidFill>
                <a:latin typeface="Comic Sans MS" pitchFamily="66" charset="0"/>
              </a:rPr>
              <a:t> de </a:t>
            </a:r>
            <a:r>
              <a:rPr lang="en-US" sz="1600" dirty="0" err="1">
                <a:solidFill>
                  <a:srgbClr val="FFFF00"/>
                </a:solidFill>
                <a:latin typeface="Comic Sans MS" pitchFamily="66" charset="0"/>
              </a:rPr>
              <a:t>decriptare</a:t>
            </a:r>
            <a:r>
              <a:rPr lang="en-US" sz="1600" dirty="0">
                <a:solidFill>
                  <a:srgbClr val="FFFF00"/>
                </a:solidFill>
                <a:latin typeface="Comic Sans MS" pitchFamily="66" charset="0"/>
              </a:rPr>
              <a:t>( ex: “Cascade”)</a:t>
            </a:r>
            <a:r>
              <a:rPr lang="en-US" sz="1600" dirty="0" smtClean="0">
                <a:solidFill>
                  <a:srgbClr val="FFFF00"/>
                </a:solidFill>
                <a:latin typeface="Comic Sans MS" pitchFamily="66" charset="0"/>
              </a:rPr>
              <a:t/>
            </a:r>
            <a:br>
              <a:rPr lang="en-US" sz="1600" dirty="0" smtClean="0">
                <a:solidFill>
                  <a:srgbClr val="FFFF00"/>
                </a:solidFill>
                <a:latin typeface="Comic Sans MS" pitchFamily="66" charset="0"/>
              </a:rPr>
            </a:br>
            <a:r>
              <a:rPr lang="en-US" sz="1600" dirty="0" smtClean="0">
                <a:solidFill>
                  <a:srgbClr val="FFFF00"/>
                </a:solidFill>
                <a:latin typeface="Comic Sans MS" pitchFamily="66" charset="0"/>
              </a:rPr>
              <a:t/>
            </a:r>
            <a:br>
              <a:rPr lang="en-US" sz="1600" dirty="0" smtClean="0">
                <a:solidFill>
                  <a:srgbClr val="FFFF00"/>
                </a:solidFill>
                <a:latin typeface="Comic Sans MS" pitchFamily="66" charset="0"/>
              </a:rPr>
            </a:br>
            <a:r>
              <a:rPr lang="en-US" sz="1600" dirty="0">
                <a:solidFill>
                  <a:srgbClr val="FFFF00"/>
                </a:solidFill>
                <a:latin typeface="Comic Sans MS" pitchFamily="66" charset="0"/>
              </a:rPr>
              <a:t>•</a:t>
            </a:r>
            <a:r>
              <a:rPr lang="en-US" sz="1600" dirty="0" err="1">
                <a:solidFill>
                  <a:srgbClr val="FFFF00"/>
                </a:solidFill>
                <a:latin typeface="Comic Sans MS" pitchFamily="66" charset="0"/>
              </a:rPr>
              <a:t>Camarazi</a:t>
            </a:r>
            <a:r>
              <a:rPr lang="en-US" sz="1600" dirty="0">
                <a:solidFill>
                  <a:srgbClr val="FFFF00"/>
                </a:solidFill>
                <a:latin typeface="Comic Sans MS" pitchFamily="66" charset="0"/>
              </a:rPr>
              <a:t> – </a:t>
            </a:r>
            <a:r>
              <a:rPr lang="en-US" sz="1600" dirty="0" err="1">
                <a:solidFill>
                  <a:srgbClr val="FFFF00"/>
                </a:solidFill>
                <a:latin typeface="Comic Sans MS" pitchFamily="66" charset="0"/>
              </a:rPr>
              <a:t>sunt</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avantajati</a:t>
            </a:r>
            <a:r>
              <a:rPr lang="en-US" sz="1600" dirty="0">
                <a:solidFill>
                  <a:srgbClr val="FFFF00"/>
                </a:solidFill>
                <a:latin typeface="Comic Sans MS" pitchFamily="66" charset="0"/>
              </a:rPr>
              <a:t> de o </a:t>
            </a:r>
            <a:r>
              <a:rPr lang="en-US" sz="1600" dirty="0" err="1">
                <a:solidFill>
                  <a:srgbClr val="FFFF00"/>
                </a:solidFill>
                <a:latin typeface="Comic Sans MS" pitchFamily="66" charset="0"/>
              </a:rPr>
              <a:t>particularitate</a:t>
            </a:r>
            <a:r>
              <a:rPr lang="en-US" sz="1600" dirty="0">
                <a:solidFill>
                  <a:srgbClr val="FFFF00"/>
                </a:solidFill>
                <a:latin typeface="Comic Sans MS" pitchFamily="66" charset="0"/>
              </a:rPr>
              <a:t> a DOS-</a:t>
            </a:r>
            <a:r>
              <a:rPr lang="en-US" sz="1600" dirty="0" err="1">
                <a:solidFill>
                  <a:srgbClr val="FFFF00"/>
                </a:solidFill>
                <a:latin typeface="Comic Sans MS" pitchFamily="66" charset="0"/>
              </a:rPr>
              <a:t>ului</a:t>
            </a:r>
            <a:r>
              <a:rPr lang="en-US" sz="1600" dirty="0">
                <a:solidFill>
                  <a:srgbClr val="FFFF00"/>
                </a:solidFill>
                <a:latin typeface="Comic Sans MS" pitchFamily="66" charset="0"/>
              </a:rPr>
              <a:t>, care </a:t>
            </a:r>
            <a:r>
              <a:rPr lang="en-US" sz="1600" dirty="0" err="1">
                <a:solidFill>
                  <a:srgbClr val="FFFF00"/>
                </a:solidFill>
                <a:latin typeface="Comic Sans MS" pitchFamily="66" charset="0"/>
              </a:rPr>
              <a:t>executa</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programele</a:t>
            </a:r>
            <a:r>
              <a:rPr lang="en-US" sz="1600" dirty="0">
                <a:solidFill>
                  <a:srgbClr val="FFFF00"/>
                </a:solidFill>
                <a:latin typeface="Comic Sans MS" pitchFamily="66" charset="0"/>
              </a:rPr>
              <a:t> .com </a:t>
            </a:r>
            <a:r>
              <a:rPr lang="en-US" sz="1600" dirty="0" err="1">
                <a:solidFill>
                  <a:srgbClr val="FFFF00"/>
                </a:solidFill>
                <a:latin typeface="Comic Sans MS" pitchFamily="66" charset="0"/>
              </a:rPr>
              <a:t>inaintea</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celor</a:t>
            </a:r>
            <a:r>
              <a:rPr lang="en-US" sz="1600" dirty="0">
                <a:solidFill>
                  <a:srgbClr val="FFFF00"/>
                </a:solidFill>
                <a:latin typeface="Comic Sans MS" pitchFamily="66" charset="0"/>
              </a:rPr>
              <a:t> .exe. </a:t>
            </a:r>
            <a:r>
              <a:rPr lang="en-US" sz="1600" dirty="0" err="1">
                <a:solidFill>
                  <a:srgbClr val="FFFF00"/>
                </a:solidFill>
                <a:latin typeface="Comic Sans MS" pitchFamily="66" charset="0"/>
              </a:rPr>
              <a:t>Acesti</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virusi</a:t>
            </a:r>
            <a:r>
              <a:rPr lang="en-US" sz="1600" dirty="0">
                <a:solidFill>
                  <a:srgbClr val="FFFF00"/>
                </a:solidFill>
                <a:latin typeface="Comic Sans MS" pitchFamily="66" charset="0"/>
              </a:rPr>
              <a:t> se </a:t>
            </a:r>
            <a:r>
              <a:rPr lang="en-US" sz="1600" dirty="0" err="1">
                <a:solidFill>
                  <a:srgbClr val="FFFF00"/>
                </a:solidFill>
                <a:latin typeface="Comic Sans MS" pitchFamily="66" charset="0"/>
              </a:rPr>
              <a:t>ataseaza</a:t>
            </a:r>
            <a:r>
              <a:rPr lang="en-US" sz="1600" dirty="0">
                <a:solidFill>
                  <a:srgbClr val="FFFF00"/>
                </a:solidFill>
                <a:latin typeface="Comic Sans MS" pitchFamily="66" charset="0"/>
              </a:rPr>
              <a:t> de </a:t>
            </a:r>
            <a:r>
              <a:rPr lang="en-US" sz="1600" dirty="0" err="1">
                <a:solidFill>
                  <a:srgbClr val="FFFF00"/>
                </a:solidFill>
                <a:latin typeface="Comic Sans MS" pitchFamily="66" charset="0"/>
              </a:rPr>
              <a:t>fisierele</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exe,apoi</a:t>
            </a:r>
            <a:r>
              <a:rPr lang="en-US" sz="1600" dirty="0">
                <a:solidFill>
                  <a:srgbClr val="FFFF00"/>
                </a:solidFill>
                <a:latin typeface="Comic Sans MS" pitchFamily="66" charset="0"/>
              </a:rPr>
              <a:t> le </a:t>
            </a:r>
            <a:r>
              <a:rPr lang="en-US" sz="1600" dirty="0" err="1">
                <a:solidFill>
                  <a:srgbClr val="FFFF00"/>
                </a:solidFill>
                <a:latin typeface="Comic Sans MS" pitchFamily="66" charset="0"/>
              </a:rPr>
              <a:t>copiaza</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schimband</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extensia</a:t>
            </a:r>
            <a:r>
              <a:rPr lang="en-US" sz="1600" dirty="0">
                <a:solidFill>
                  <a:srgbClr val="FFFF00"/>
                </a:solidFill>
                <a:latin typeface="Comic Sans MS" pitchFamily="66" charset="0"/>
              </a:rPr>
              <a:t> in .com. </a:t>
            </a:r>
            <a:r>
              <a:rPr lang="en-US" sz="1600" dirty="0" err="1">
                <a:solidFill>
                  <a:srgbClr val="FFFF00"/>
                </a:solidFill>
                <a:latin typeface="Comic Sans MS" pitchFamily="66" charset="0"/>
              </a:rPr>
              <a:t>Fisierul</a:t>
            </a:r>
            <a:r>
              <a:rPr lang="en-US" sz="1600" dirty="0">
                <a:solidFill>
                  <a:srgbClr val="FFFF00"/>
                </a:solidFill>
                <a:latin typeface="Comic Sans MS" pitchFamily="66" charset="0"/>
              </a:rPr>
              <a:t> original nu se </a:t>
            </a:r>
            <a:r>
              <a:rPr lang="en-US" sz="1600" dirty="0" err="1">
                <a:solidFill>
                  <a:srgbClr val="FFFF00"/>
                </a:solidFill>
                <a:latin typeface="Comic Sans MS" pitchFamily="66" charset="0"/>
              </a:rPr>
              <a:t>modifica</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si</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poate</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trece</a:t>
            </a:r>
            <a:r>
              <a:rPr lang="en-US" sz="1600" dirty="0">
                <a:solidFill>
                  <a:srgbClr val="FFFF00"/>
                </a:solidFill>
                <a:latin typeface="Comic Sans MS" pitchFamily="66" charset="0"/>
              </a:rPr>
              <a:t> de </a:t>
            </a:r>
            <a:r>
              <a:rPr lang="en-US" sz="1600" dirty="0" err="1">
                <a:solidFill>
                  <a:srgbClr val="FFFF00"/>
                </a:solidFill>
                <a:latin typeface="Comic Sans MS" pitchFamily="66" charset="0"/>
              </a:rPr>
              <a:t>testul</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antivirusilor</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avansati</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Odata</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lansat</a:t>
            </a:r>
            <a:r>
              <a:rPr lang="en-US" sz="1600" dirty="0">
                <a:solidFill>
                  <a:srgbClr val="FFFF00"/>
                </a:solidFill>
                <a:latin typeface="Comic Sans MS" pitchFamily="66" charset="0"/>
              </a:rPr>
              <a:t> in </a:t>
            </a:r>
            <a:r>
              <a:rPr lang="en-US" sz="1600" dirty="0" err="1">
                <a:solidFill>
                  <a:srgbClr val="FFFF00"/>
                </a:solidFill>
                <a:latin typeface="Comic Sans MS" pitchFamily="66" charset="0"/>
              </a:rPr>
              <a:t>executie</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fisierul</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respectiv,ceea</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ce</a:t>
            </a:r>
            <a:r>
              <a:rPr lang="en-US" sz="1600" dirty="0">
                <a:solidFill>
                  <a:srgbClr val="FFFF00"/>
                </a:solidFill>
                <a:latin typeface="Comic Sans MS" pitchFamily="66" charset="0"/>
              </a:rPr>
              <a:t> se </a:t>
            </a:r>
            <a:r>
              <a:rPr lang="en-US" sz="1600" dirty="0" err="1">
                <a:solidFill>
                  <a:srgbClr val="FFFF00"/>
                </a:solidFill>
                <a:latin typeface="Comic Sans MS" pitchFamily="66" charset="0"/>
              </a:rPr>
              <a:t>execua</a:t>
            </a:r>
            <a:r>
              <a:rPr lang="en-US" sz="1600" dirty="0">
                <a:solidFill>
                  <a:srgbClr val="FFFF00"/>
                </a:solidFill>
                <a:latin typeface="Comic Sans MS" pitchFamily="66" charset="0"/>
              </a:rPr>
              <a:t> nu </a:t>
            </a:r>
            <a:r>
              <a:rPr lang="en-US" sz="1600" dirty="0" err="1">
                <a:solidFill>
                  <a:srgbClr val="FFFF00"/>
                </a:solidFill>
                <a:latin typeface="Comic Sans MS" pitchFamily="66" charset="0"/>
              </a:rPr>
              <a:t>este</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fisierul</a:t>
            </a:r>
            <a:r>
              <a:rPr lang="en-US" sz="1600" dirty="0">
                <a:solidFill>
                  <a:srgbClr val="FFFF00"/>
                </a:solidFill>
                <a:latin typeface="Comic Sans MS" pitchFamily="66" charset="0"/>
              </a:rPr>
              <a:t> .com, </a:t>
            </a:r>
            <a:r>
              <a:rPr lang="en-US" sz="1600" dirty="0" err="1">
                <a:solidFill>
                  <a:srgbClr val="FFFF00"/>
                </a:solidFill>
                <a:latin typeface="Comic Sans MS" pitchFamily="66" charset="0"/>
              </a:rPr>
              <a:t>ci</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fisierul</a:t>
            </a:r>
            <a:r>
              <a:rPr lang="en-US" sz="1600" dirty="0">
                <a:solidFill>
                  <a:srgbClr val="FFFF00"/>
                </a:solidFill>
                <a:latin typeface="Comic Sans MS" pitchFamily="66" charset="0"/>
              </a:rPr>
              <a:t> .exe </a:t>
            </a:r>
            <a:r>
              <a:rPr lang="en-US" sz="1600" dirty="0" err="1">
                <a:solidFill>
                  <a:srgbClr val="FFFF00"/>
                </a:solidFill>
                <a:latin typeface="Comic Sans MS" pitchFamily="66" charset="0"/>
              </a:rPr>
              <a:t>infectat</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Acest</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lucru</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determina</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propagarea</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virusilor</a:t>
            </a:r>
            <a:r>
              <a:rPr lang="en-US" sz="1600" dirty="0">
                <a:solidFill>
                  <a:srgbClr val="FFFF00"/>
                </a:solidFill>
                <a:latin typeface="Comic Sans MS" pitchFamily="66" charset="0"/>
              </a:rPr>
              <a:t> </a:t>
            </a:r>
            <a:r>
              <a:rPr lang="en-US" sz="1600" dirty="0" err="1">
                <a:solidFill>
                  <a:srgbClr val="FFFF00"/>
                </a:solidFill>
                <a:latin typeface="Comic Sans MS" pitchFamily="66" charset="0"/>
              </a:rPr>
              <a:t>si</a:t>
            </a:r>
            <a:r>
              <a:rPr lang="en-US" sz="1600" dirty="0">
                <a:solidFill>
                  <a:srgbClr val="FFFF00"/>
                </a:solidFill>
                <a:latin typeface="Comic Sans MS" pitchFamily="66" charset="0"/>
              </a:rPr>
              <a:t> la </a:t>
            </a:r>
            <a:r>
              <a:rPr lang="en-US" sz="1600" dirty="0" err="1">
                <a:solidFill>
                  <a:srgbClr val="FFFF00"/>
                </a:solidFill>
                <a:latin typeface="Comic Sans MS" pitchFamily="66" charset="0"/>
              </a:rPr>
              <a:t>alte</a:t>
            </a:r>
            <a:r>
              <a:rPr lang="en-US" sz="1600" dirty="0">
                <a:solidFill>
                  <a:srgbClr val="FFFF00"/>
                </a:solidFill>
                <a:latin typeface="Comic Sans MS" pitchFamily="66" charset="0"/>
              </a:rPr>
              <a:t> </a:t>
            </a:r>
            <a:r>
              <a:rPr lang="en-US" sz="1600" dirty="0" err="1" smtClean="0">
                <a:solidFill>
                  <a:srgbClr val="FFFF00"/>
                </a:solidFill>
                <a:latin typeface="Comic Sans MS" pitchFamily="66" charset="0"/>
              </a:rPr>
              <a:t>aplicatii</a:t>
            </a:r>
            <a:r>
              <a:rPr lang="en-US" sz="1600" dirty="0" smtClean="0">
                <a:solidFill>
                  <a:srgbClr val="FFFF00"/>
                </a:solidFill>
                <a:latin typeface="Comic Sans MS" pitchFamily="66" charset="0"/>
              </a:rPr>
              <a:t>.</a:t>
            </a:r>
          </a:p>
          <a:p>
            <a:r>
              <a:rPr lang="en-US" sz="1600" dirty="0" smtClean="0">
                <a:solidFill>
                  <a:srgbClr val="FFFF00"/>
                </a:solidFill>
                <a:latin typeface="Comic Sans MS" pitchFamily="66" charset="0"/>
              </a:rPr>
              <a:t>•</a:t>
            </a:r>
            <a:r>
              <a:rPr lang="en-US" sz="1600" dirty="0" err="1" smtClean="0">
                <a:solidFill>
                  <a:srgbClr val="FFFF00"/>
                </a:solidFill>
                <a:latin typeface="Comic Sans MS" pitchFamily="66" charset="0"/>
              </a:rPr>
              <a:t>Furisati</a:t>
            </a:r>
            <a:r>
              <a:rPr lang="en-US" sz="1600" dirty="0" smtClean="0">
                <a:solidFill>
                  <a:srgbClr val="FFFF00"/>
                </a:solidFill>
                <a:latin typeface="Comic Sans MS" pitchFamily="66" charset="0"/>
              </a:rPr>
              <a:t>(stealth) – </a:t>
            </a:r>
            <a:r>
              <a:rPr lang="en-US" sz="1600" dirty="0" err="1" smtClean="0">
                <a:solidFill>
                  <a:srgbClr val="FFFF00"/>
                </a:solidFill>
                <a:latin typeface="Comic Sans MS" pitchFamily="66" charset="0"/>
              </a:rPr>
              <a:t>acesti</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virusi</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isi</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mascheaza</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prezenta</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prin</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deturnarea</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intreruperilor</a:t>
            </a:r>
            <a:r>
              <a:rPr lang="en-US" sz="1600" dirty="0" smtClean="0">
                <a:solidFill>
                  <a:srgbClr val="FFFF00"/>
                </a:solidFill>
                <a:latin typeface="Comic Sans MS" pitchFamily="66" charset="0"/>
              </a:rPr>
              <a:t> DOS. </a:t>
            </a:r>
            <a:r>
              <a:rPr lang="en-US" sz="1600" dirty="0" err="1" smtClean="0">
                <a:solidFill>
                  <a:srgbClr val="FFFF00"/>
                </a:solidFill>
                <a:latin typeface="Comic Sans MS" pitchFamily="66" charset="0"/>
              </a:rPr>
              <a:t>Astfel</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comanda</a:t>
            </a:r>
            <a:r>
              <a:rPr lang="en-US" sz="1600" dirty="0" smtClean="0">
                <a:solidFill>
                  <a:srgbClr val="FFFF00"/>
                </a:solidFill>
                <a:latin typeface="Comic Sans MS" pitchFamily="66" charset="0"/>
              </a:rPr>
              <a:t> dir nu </a:t>
            </a:r>
            <a:r>
              <a:rPr lang="en-US" sz="1600" dirty="0" err="1" smtClean="0">
                <a:solidFill>
                  <a:srgbClr val="FFFF00"/>
                </a:solidFill>
                <a:latin typeface="Comic Sans MS" pitchFamily="66" charset="0"/>
              </a:rPr>
              <a:t>permite</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observarea</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faptului</a:t>
            </a:r>
            <a:r>
              <a:rPr lang="en-US" sz="1600" dirty="0" smtClean="0">
                <a:solidFill>
                  <a:srgbClr val="FFFF00"/>
                </a:solidFill>
                <a:latin typeface="Comic Sans MS" pitchFamily="66" charset="0"/>
              </a:rPr>
              <a:t> ca </a:t>
            </a:r>
            <a:r>
              <a:rPr lang="en-US" sz="1600" dirty="0" err="1" smtClean="0">
                <a:solidFill>
                  <a:srgbClr val="FFFF00"/>
                </a:solidFill>
                <a:latin typeface="Comic Sans MS" pitchFamily="66" charset="0"/>
              </a:rPr>
              <a:t>dimensiunea</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unui</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fisier</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executabil</a:t>
            </a:r>
            <a:r>
              <a:rPr lang="en-US" sz="1600" dirty="0" smtClean="0">
                <a:solidFill>
                  <a:srgbClr val="FFFF00"/>
                </a:solidFill>
                <a:latin typeface="Comic Sans MS" pitchFamily="66" charset="0"/>
              </a:rPr>
              <a:t> a </a:t>
            </a:r>
            <a:r>
              <a:rPr lang="en-US" sz="1600" dirty="0" err="1" smtClean="0">
                <a:solidFill>
                  <a:srgbClr val="FFFF00"/>
                </a:solidFill>
                <a:latin typeface="Comic Sans MS" pitchFamily="66" charset="0"/>
              </a:rPr>
              <a:t>crescut,deci</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este</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infectat</a:t>
            </a:r>
            <a:r>
              <a:rPr lang="en-US" sz="1600" dirty="0" smtClean="0">
                <a:solidFill>
                  <a:srgbClr val="FFFF00"/>
                </a:solidFill>
                <a:latin typeface="Comic Sans MS" pitchFamily="66" charset="0"/>
              </a:rPr>
              <a:t> . </a:t>
            </a:r>
            <a:r>
              <a:rPr lang="en-US" sz="1600" dirty="0" err="1" smtClean="0">
                <a:solidFill>
                  <a:srgbClr val="FFFF00"/>
                </a:solidFill>
                <a:latin typeface="Comic Sans MS" pitchFamily="66" charset="0"/>
              </a:rPr>
              <a:t>Exemplu</a:t>
            </a:r>
            <a:r>
              <a:rPr lang="en-US" sz="1600" dirty="0" smtClean="0">
                <a:solidFill>
                  <a:srgbClr val="FFFF00"/>
                </a:solidFill>
                <a:latin typeface="Comic Sans MS" pitchFamily="66" charset="0"/>
              </a:rPr>
              <a:t>:“512”,”Atheus”,”Brain”, ”Damage”, ”</a:t>
            </a:r>
            <a:r>
              <a:rPr lang="en-US" sz="1600" dirty="0" err="1" smtClean="0">
                <a:solidFill>
                  <a:srgbClr val="FFFF00"/>
                </a:solidFill>
                <a:latin typeface="Comic Sans MS" pitchFamily="66" charset="0"/>
              </a:rPr>
              <a:t>Gremlin”,”Holocaust”,”Telecom</a:t>
            </a:r>
            <a:r>
              <a:rPr lang="en-US" sz="1600" dirty="0" smtClean="0">
                <a:solidFill>
                  <a:srgbClr val="FFFF00"/>
                </a:solidFill>
                <a:latin typeface="Comic Sans MS" pitchFamily="66" charset="0"/>
              </a:rPr>
              <a:t>”</a:t>
            </a:r>
            <a:br>
              <a:rPr lang="en-US" sz="1600" dirty="0" smtClean="0">
                <a:solidFill>
                  <a:srgbClr val="FFFF00"/>
                </a:solidFill>
                <a:latin typeface="Comic Sans MS" pitchFamily="66" charset="0"/>
              </a:rPr>
            </a:br>
            <a:r>
              <a:rPr lang="en-US" sz="1600" dirty="0" smtClean="0">
                <a:solidFill>
                  <a:srgbClr val="FFFF00"/>
                </a:solidFill>
                <a:latin typeface="Comic Sans MS" pitchFamily="66" charset="0"/>
              </a:rPr>
              <a:t>•</a:t>
            </a:r>
            <a:r>
              <a:rPr lang="en-US" sz="1600" dirty="0" err="1" smtClean="0">
                <a:solidFill>
                  <a:srgbClr val="FFFF00"/>
                </a:solidFill>
                <a:latin typeface="Comic Sans MS" pitchFamily="66" charset="0"/>
              </a:rPr>
              <a:t>Infectie</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multipla</a:t>
            </a:r>
            <a:r>
              <a:rPr lang="en-US" sz="1600" dirty="0" smtClean="0">
                <a:solidFill>
                  <a:srgbClr val="FFFF00"/>
                </a:solidFill>
                <a:latin typeface="Comic Sans MS" pitchFamily="66" charset="0"/>
              </a:rPr>
              <a:t> – cu </a:t>
            </a:r>
            <a:r>
              <a:rPr lang="en-US" sz="1600" dirty="0" err="1" smtClean="0">
                <a:solidFill>
                  <a:srgbClr val="FFFF00"/>
                </a:solidFill>
                <a:latin typeface="Comic Sans MS" pitchFamily="66" charset="0"/>
              </a:rPr>
              <a:t>cativa</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ani</a:t>
            </a:r>
            <a:r>
              <a:rPr lang="en-US" sz="1600" dirty="0" smtClean="0">
                <a:solidFill>
                  <a:srgbClr val="FFFF00"/>
                </a:solidFill>
                <a:latin typeface="Comic Sans MS" pitchFamily="66" charset="0"/>
              </a:rPr>
              <a:t> in </a:t>
            </a:r>
            <a:r>
              <a:rPr lang="en-US" sz="1600" dirty="0" err="1" smtClean="0">
                <a:solidFill>
                  <a:srgbClr val="FFFF00"/>
                </a:solidFill>
                <a:latin typeface="Comic Sans MS" pitchFamily="66" charset="0"/>
              </a:rPr>
              <a:t>urma</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virusi</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erau</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repartizati</a:t>
            </a:r>
            <a:r>
              <a:rPr lang="en-US" sz="1600" dirty="0" smtClean="0">
                <a:solidFill>
                  <a:srgbClr val="FFFF00"/>
                </a:solidFill>
                <a:latin typeface="Comic Sans MS" pitchFamily="66" charset="0"/>
              </a:rPr>
              <a:t> in </a:t>
            </a:r>
            <a:r>
              <a:rPr lang="en-US" sz="1600" dirty="0" err="1" smtClean="0">
                <a:solidFill>
                  <a:srgbClr val="FFFF00"/>
                </a:solidFill>
                <a:latin typeface="Comic Sans MS" pitchFamily="66" charset="0"/>
              </a:rPr>
              <a:t>doua</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grupuri</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bine</a:t>
            </a:r>
            <a:r>
              <a:rPr lang="en-US" sz="1600" dirty="0" smtClean="0">
                <a:solidFill>
                  <a:srgbClr val="FFFF00"/>
                </a:solidFill>
                <a:latin typeface="Comic Sans MS" pitchFamily="66" charset="0"/>
              </a:rPr>
              <a:t> separate: </a:t>
            </a:r>
            <a:r>
              <a:rPr lang="en-US" sz="1600" dirty="0" err="1" smtClean="0">
                <a:solidFill>
                  <a:srgbClr val="FFFF00"/>
                </a:solidFill>
                <a:latin typeface="Comic Sans MS" pitchFamily="66" charset="0"/>
              </a:rPr>
              <a:t>cei</a:t>
            </a:r>
            <a:r>
              <a:rPr lang="en-US" sz="1600" dirty="0" smtClean="0">
                <a:solidFill>
                  <a:srgbClr val="FFFF00"/>
                </a:solidFill>
                <a:latin typeface="Comic Sans MS" pitchFamily="66" charset="0"/>
              </a:rPr>
              <a:t> care </a:t>
            </a:r>
            <a:r>
              <a:rPr lang="en-US" sz="1600" dirty="0" err="1" smtClean="0">
                <a:solidFill>
                  <a:srgbClr val="FFFF00"/>
                </a:solidFill>
                <a:latin typeface="Comic Sans MS" pitchFamily="66" charset="0"/>
              </a:rPr>
              <a:t>infectau</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programele</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si</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cei</a:t>
            </a:r>
            <a:r>
              <a:rPr lang="en-US" sz="1600" dirty="0" smtClean="0">
                <a:solidFill>
                  <a:srgbClr val="FFFF00"/>
                </a:solidFill>
                <a:latin typeface="Comic Sans MS" pitchFamily="66" charset="0"/>
              </a:rPr>
              <a:t> care </a:t>
            </a:r>
            <a:r>
              <a:rPr lang="en-US" sz="1600" dirty="0" err="1" smtClean="0">
                <a:solidFill>
                  <a:srgbClr val="FFFF00"/>
                </a:solidFill>
                <a:latin typeface="Comic Sans MS" pitchFamily="66" charset="0"/>
              </a:rPr>
              <a:t>operau</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asupra</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sectorului</a:t>
            </a:r>
            <a:r>
              <a:rPr lang="en-US" sz="1600" dirty="0" smtClean="0">
                <a:solidFill>
                  <a:srgbClr val="FFFF00"/>
                </a:solidFill>
                <a:latin typeface="Comic Sans MS" pitchFamily="66" charset="0"/>
              </a:rPr>
              <a:t> de boot </a:t>
            </a:r>
            <a:r>
              <a:rPr lang="en-US" sz="1600" dirty="0" err="1" smtClean="0">
                <a:solidFill>
                  <a:srgbClr val="FFFF00"/>
                </a:solidFill>
                <a:latin typeface="Comic Sans MS" pitchFamily="66" charset="0"/>
              </a:rPr>
              <a:t>si</a:t>
            </a:r>
            <a:r>
              <a:rPr lang="en-US" sz="1600" dirty="0" smtClean="0">
                <a:solidFill>
                  <a:srgbClr val="FFFF00"/>
                </a:solidFill>
                <a:latin typeface="Comic Sans MS" pitchFamily="66" charset="0"/>
              </a:rPr>
              <a:t> a </a:t>
            </a:r>
            <a:r>
              <a:rPr lang="en-US" sz="1600" dirty="0" err="1" smtClean="0">
                <a:solidFill>
                  <a:srgbClr val="FFFF00"/>
                </a:solidFill>
                <a:latin typeface="Comic Sans MS" pitchFamily="66" charset="0"/>
              </a:rPr>
              <a:t>tebelelor</a:t>
            </a:r>
            <a:r>
              <a:rPr lang="en-US" sz="1600" dirty="0" smtClean="0">
                <a:solidFill>
                  <a:srgbClr val="FFFF00"/>
                </a:solidFill>
                <a:latin typeface="Comic Sans MS" pitchFamily="66" charset="0"/>
              </a:rPr>
              <a:t> de </a:t>
            </a:r>
            <a:r>
              <a:rPr lang="en-US" sz="1600" dirty="0" err="1" smtClean="0">
                <a:solidFill>
                  <a:srgbClr val="FFFF00"/>
                </a:solidFill>
                <a:latin typeface="Comic Sans MS" pitchFamily="66" charset="0"/>
              </a:rPr>
              <a:t>partitii</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Virusii</a:t>
            </a:r>
            <a:r>
              <a:rPr lang="en-US" sz="1600" dirty="0" smtClean="0">
                <a:solidFill>
                  <a:srgbClr val="FFFF00"/>
                </a:solidFill>
                <a:latin typeface="Comic Sans MS" pitchFamily="66" charset="0"/>
              </a:rPr>
              <a:t> cu </a:t>
            </a:r>
            <a:r>
              <a:rPr lang="en-US" sz="1600" dirty="0" err="1" smtClean="0">
                <a:solidFill>
                  <a:srgbClr val="FFFF00"/>
                </a:solidFill>
                <a:latin typeface="Comic Sans MS" pitchFamily="66" charset="0"/>
              </a:rPr>
              <a:t>infectie</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multipla,mai</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rcenti</a:t>
            </a:r>
            <a:r>
              <a:rPr lang="en-US" sz="1600" dirty="0" smtClean="0">
                <a:solidFill>
                  <a:srgbClr val="FFFF00"/>
                </a:solidFill>
                <a:latin typeface="Comic Sans MS" pitchFamily="66" charset="0"/>
              </a:rPr>
              <a:t>, pot </a:t>
            </a:r>
            <a:r>
              <a:rPr lang="en-US" sz="1600" dirty="0" err="1" smtClean="0">
                <a:solidFill>
                  <a:srgbClr val="FFFF00"/>
                </a:solidFill>
                <a:latin typeface="Comic Sans MS" pitchFamily="66" charset="0"/>
              </a:rPr>
              <a:t>contamina</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ambele</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tipuri</a:t>
            </a:r>
            <a:r>
              <a:rPr lang="en-US" sz="1600" dirty="0" smtClean="0">
                <a:solidFill>
                  <a:srgbClr val="FFFF00"/>
                </a:solidFill>
                <a:latin typeface="Comic Sans MS" pitchFamily="66" charset="0"/>
              </a:rPr>
              <a:t> de </a:t>
            </a:r>
            <a:r>
              <a:rPr lang="en-US" sz="1600" dirty="0" err="1" smtClean="0">
                <a:solidFill>
                  <a:srgbClr val="FFFF00"/>
                </a:solidFill>
                <a:latin typeface="Comic Sans MS" pitchFamily="66" charset="0"/>
              </a:rPr>
              <a:t>elemente</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Exemplu</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Authax</a:t>
            </a:r>
            <a:r>
              <a:rPr lang="en-US" sz="1600" dirty="0" smtClean="0">
                <a:solidFill>
                  <a:srgbClr val="FFFF00"/>
                </a:solidFill>
                <a:latin typeface="Comic Sans MS" pitchFamily="66" charset="0"/>
              </a:rPr>
              <a:t>”,” Crazy </a:t>
            </a:r>
            <a:r>
              <a:rPr lang="en-US" sz="1600" dirty="0" err="1" smtClean="0">
                <a:solidFill>
                  <a:srgbClr val="FFFF00"/>
                </a:solidFill>
                <a:latin typeface="Comic Sans MS" pitchFamily="66" charset="0"/>
              </a:rPr>
              <a:t>Eddie”,”Invader</a:t>
            </a:r>
            <a:r>
              <a:rPr lang="en-US" sz="1600" dirty="0" smtClean="0">
                <a:solidFill>
                  <a:srgbClr val="FFFF00"/>
                </a:solidFill>
                <a:latin typeface="Comic Sans MS" pitchFamily="66" charset="0"/>
              </a:rPr>
              <a:t>”,” </a:t>
            </a:r>
            <a:r>
              <a:rPr lang="en-US" sz="1600" dirty="0" err="1" smtClean="0">
                <a:solidFill>
                  <a:srgbClr val="FFFF00"/>
                </a:solidFill>
                <a:latin typeface="Comic Sans MS" pitchFamily="66" charset="0"/>
              </a:rPr>
              <a:t>Malaga</a:t>
            </a:r>
            <a:r>
              <a:rPr lang="en-US" sz="1600" err="1" smtClean="0">
                <a:solidFill>
                  <a:srgbClr val="FFFF00"/>
                </a:solidFill>
                <a:latin typeface="Comic Sans MS" pitchFamily="66" charset="0"/>
              </a:rPr>
              <a:t>”,</a:t>
            </a:r>
            <a:r>
              <a:rPr lang="en-US" sz="1600" smtClean="0">
                <a:solidFill>
                  <a:srgbClr val="FFFF00"/>
                </a:solidFill>
                <a:latin typeface="Comic Sans MS" pitchFamily="66" charset="0"/>
              </a:rPr>
              <a:t>etc</a:t>
            </a:r>
          </a:p>
          <a:p>
            <a:r>
              <a:rPr lang="en-US" sz="1600" smtClean="0">
                <a:solidFill>
                  <a:srgbClr val="FFFF00"/>
                </a:solidFill>
                <a:latin typeface="Comic Sans MS" pitchFamily="66" charset="0"/>
              </a:rPr>
              <a:t>•Polimorfi –sunt cei mai sofisticati dintre cei intalniti pana acum. Un “motor” de mutatii permite transformarea lor in mii de variante de cod diferite. Exemplu: ”Andre”,” Cheeba”,”Dark Avenger”,”Phoenix 2000”,” Maltese Fish”,etc</a:t>
            </a:r>
            <a:br>
              <a:rPr lang="en-US" sz="1600" smtClean="0">
                <a:solidFill>
                  <a:srgbClr val="FFFF00"/>
                </a:solidFill>
                <a:latin typeface="Comic Sans MS" pitchFamily="66" charset="0"/>
              </a:rPr>
            </a:br>
            <a:r>
              <a:rPr lang="en-US" sz="1600" smtClean="0">
                <a:solidFill>
                  <a:srgbClr val="FFFF00"/>
                </a:solidFill>
                <a:latin typeface="Comic Sans MS" pitchFamily="66" charset="0"/>
              </a:rPr>
              <a:t>•Virusi ai sectorului de boot si ai tabelelor de partitii –ei infecteaza una si/sau cealalta dintre aceste zone critice ale dischetei sau hard disk-ului. </a:t>
            </a:r>
          </a:p>
          <a:p>
            <a:endParaRPr lang="en-US" sz="1600" smtClean="0">
              <a:solidFill>
                <a:srgbClr val="FFFF00"/>
              </a:solidFill>
              <a:latin typeface="Comic Sans MS" pitchFamily="66" charset="0"/>
            </a:endParaRPr>
          </a:p>
          <a:p>
            <a:endParaRPr lang="en-US" sz="1600" dirty="0" smtClean="0">
              <a:solidFill>
                <a:srgbClr val="FFFF00"/>
              </a:solidFill>
              <a:latin typeface="Comic Sans MS" pitchFamily="66" charset="0"/>
            </a:endParaRPr>
          </a:p>
          <a:p>
            <a:endParaRPr lang="en-US" sz="1400" dirty="0">
              <a:solidFill>
                <a:srgbClr val="FFFF00"/>
              </a:solidFill>
              <a:latin typeface="Comic Sans MS" pitchFamily="66" charset="0"/>
            </a:endParaRPr>
          </a:p>
        </p:txBody>
      </p:sp>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err="1" smtClean="0">
                <a:solidFill>
                  <a:srgbClr val="00B0F0"/>
                </a:solidFill>
                <a:latin typeface="Comic Sans MS" pitchFamily="66" charset="0"/>
              </a:rPr>
              <a:t>Noutati</a:t>
            </a:r>
            <a:r>
              <a:rPr lang="en-US" sz="4400" dirty="0" smtClean="0">
                <a:solidFill>
                  <a:srgbClr val="00B0F0"/>
                </a:solidFill>
                <a:latin typeface="Comic Sans MS" pitchFamily="66" charset="0"/>
              </a:rPr>
              <a:t> </a:t>
            </a:r>
            <a:r>
              <a:rPr lang="en-US" sz="4400" dirty="0" err="1" smtClean="0">
                <a:solidFill>
                  <a:srgbClr val="00B0F0"/>
                </a:solidFill>
                <a:latin typeface="Comic Sans MS" pitchFamily="66" charset="0"/>
              </a:rPr>
              <a:t>privind</a:t>
            </a:r>
            <a:r>
              <a:rPr lang="en-US" sz="4400" dirty="0" smtClean="0">
                <a:solidFill>
                  <a:srgbClr val="00B0F0"/>
                </a:solidFill>
                <a:latin typeface="Comic Sans MS" pitchFamily="66" charset="0"/>
              </a:rPr>
              <a:t> </a:t>
            </a:r>
            <a:r>
              <a:rPr lang="en-US" sz="4400" dirty="0" err="1" smtClean="0">
                <a:solidFill>
                  <a:srgbClr val="00B0F0"/>
                </a:solidFill>
                <a:latin typeface="Comic Sans MS" pitchFamily="66" charset="0"/>
              </a:rPr>
              <a:t>retelele</a:t>
            </a:r>
            <a:r>
              <a:rPr lang="en-US" sz="4400" dirty="0" smtClean="0">
                <a:solidFill>
                  <a:srgbClr val="00B0F0"/>
                </a:solidFill>
                <a:latin typeface="Comic Sans MS" pitchFamily="66" charset="0"/>
              </a:rPr>
              <a:t> de </a:t>
            </a:r>
            <a:r>
              <a:rPr lang="en-US" sz="4400" dirty="0" err="1" smtClean="0">
                <a:solidFill>
                  <a:srgbClr val="00B0F0"/>
                </a:solidFill>
                <a:latin typeface="Comic Sans MS" pitchFamily="66" charset="0"/>
              </a:rPr>
              <a:t>calculatoare</a:t>
            </a:r>
            <a:endParaRPr lang="en-US" sz="4400" dirty="0">
              <a:solidFill>
                <a:srgbClr val="00B0F0"/>
              </a:solidFill>
              <a:latin typeface="Comic Sans MS" pitchFamily="66" charset="0"/>
            </a:endParaRPr>
          </a:p>
        </p:txBody>
      </p:sp>
      <p:sp>
        <p:nvSpPr>
          <p:cNvPr id="3" name="Content Placeholder 2"/>
          <p:cNvSpPr>
            <a:spLocks noGrp="1"/>
          </p:cNvSpPr>
          <p:nvPr>
            <p:ph idx="1"/>
          </p:nvPr>
        </p:nvSpPr>
        <p:spPr/>
        <p:txBody>
          <a:bodyPr>
            <a:normAutofit/>
          </a:bodyPr>
          <a:lstStyle/>
          <a:p>
            <a:pPr>
              <a:buNone/>
            </a:pPr>
            <a:r>
              <a:rPr lang="vi-VN" sz="1900" dirty="0" smtClean="0">
                <a:solidFill>
                  <a:srgbClr val="89FFC4"/>
                </a:solidFill>
              </a:rPr>
              <a:t>Clasificarea rețelelor de calculatoare după centralizare</a:t>
            </a:r>
          </a:p>
          <a:p>
            <a:pPr>
              <a:buNone/>
            </a:pPr>
            <a:r>
              <a:rPr lang="vi-VN" sz="1900" dirty="0" smtClean="0">
                <a:solidFill>
                  <a:srgbClr val="89FFC4"/>
                </a:solidFill>
              </a:rPr>
              <a:t>Există rețele de calculatoare centralizate și descentralizate. Printre </a:t>
            </a:r>
            <a:r>
              <a:rPr lang="vi-VN" sz="1900" dirty="0" smtClean="0">
                <a:solidFill>
                  <a:srgbClr val="89FFC4"/>
                </a:solidFill>
                <a:hlinkClick r:id="rId3" tooltip="Rețea descentralizată — pagină inexistentă"/>
              </a:rPr>
              <a:t>rețelele descentralizate</a:t>
            </a:r>
            <a:r>
              <a:rPr lang="vi-VN" sz="1900" dirty="0" smtClean="0">
                <a:solidFill>
                  <a:srgbClr val="89FFC4"/>
                </a:solidFill>
              </a:rPr>
              <a:t> se numără ca exemplu rețelele </a:t>
            </a:r>
            <a:r>
              <a:rPr lang="vi-VN" sz="1900" dirty="0" smtClean="0">
                <a:solidFill>
                  <a:srgbClr val="89FFC4"/>
                </a:solidFill>
                <a:hlinkClick r:id="rId4" tooltip="ARPAnet"/>
              </a:rPr>
              <a:t>ARPAnet</a:t>
            </a:r>
            <a:r>
              <a:rPr lang="vi-VN" sz="1900" dirty="0" smtClean="0">
                <a:solidFill>
                  <a:srgbClr val="89FFC4"/>
                </a:solidFill>
              </a:rPr>
              <a:t>, </a:t>
            </a:r>
            <a:r>
              <a:rPr lang="vi-VN" sz="1900" dirty="0" smtClean="0">
                <a:solidFill>
                  <a:srgbClr val="89FFC4"/>
                </a:solidFill>
                <a:hlinkClick r:id="rId5" tooltip="Metanet"/>
              </a:rPr>
              <a:t>Metanet</a:t>
            </a:r>
            <a:r>
              <a:rPr lang="vi-VN" sz="1900" dirty="0" smtClean="0">
                <a:solidFill>
                  <a:srgbClr val="89FFC4"/>
                </a:solidFill>
              </a:rPr>
              <a:t> și </a:t>
            </a:r>
            <a:r>
              <a:rPr lang="vi-VN" sz="1900" dirty="0" smtClean="0">
                <a:solidFill>
                  <a:srgbClr val="89FFC4"/>
                </a:solidFill>
                <a:hlinkClick r:id="rId6" tooltip="Freenet — pagină inexistentă"/>
              </a:rPr>
              <a:t>Freenet</a:t>
            </a:r>
            <a:r>
              <a:rPr lang="vi-VN" sz="1900" dirty="0" smtClean="0">
                <a:solidFill>
                  <a:srgbClr val="89FFC4"/>
                </a:solidFill>
              </a:rPr>
              <a:t>.</a:t>
            </a:r>
          </a:p>
          <a:p>
            <a:pPr>
              <a:buNone/>
            </a:pPr>
            <a:r>
              <a:rPr lang="vi-VN" sz="1900" dirty="0" smtClean="0">
                <a:solidFill>
                  <a:srgbClr val="89FFC4"/>
                </a:solidFill>
              </a:rPr>
              <a:t>Topologia (structura) unei rețele rezultă din modul de conectare a elementelor rețelei între ele. Ea determină și traseul concret pe care circulă informația în rețea "de la A la B". Principalele tipuri de topologii pentru rețelele LAN sunt:</a:t>
            </a:r>
          </a:p>
          <a:p>
            <a:r>
              <a:rPr lang="vi-VN" sz="1900" dirty="0" smtClean="0">
                <a:solidFill>
                  <a:srgbClr val="89FFC4"/>
                </a:solidFill>
              </a:rPr>
              <a:t>topologia </a:t>
            </a:r>
            <a:r>
              <a:rPr lang="vi-VN" sz="1900" i="1" dirty="0" smtClean="0">
                <a:solidFill>
                  <a:srgbClr val="89FFC4"/>
                </a:solidFill>
              </a:rPr>
              <a:t>Bus</a:t>
            </a:r>
            <a:r>
              <a:rPr lang="vi-VN" sz="1900" dirty="0" smtClean="0">
                <a:solidFill>
                  <a:srgbClr val="89FFC4"/>
                </a:solidFill>
              </a:rPr>
              <a:t> (înseamnă magistrală) - are o fiabilitate sporită și o viteză mare de transmisie;</a:t>
            </a:r>
          </a:p>
          <a:p>
            <a:r>
              <a:rPr lang="vi-VN" sz="1900" dirty="0" smtClean="0">
                <a:solidFill>
                  <a:srgbClr val="89FFC4"/>
                </a:solidFill>
              </a:rPr>
              <a:t>topologia </a:t>
            </a:r>
            <a:r>
              <a:rPr lang="vi-VN" sz="1900" i="1" dirty="0" smtClean="0">
                <a:solidFill>
                  <a:srgbClr val="89FFC4"/>
                </a:solidFill>
              </a:rPr>
              <a:t>Ring</a:t>
            </a:r>
            <a:r>
              <a:rPr lang="vi-VN" sz="1900" dirty="0" smtClean="0">
                <a:solidFill>
                  <a:srgbClr val="89FFC4"/>
                </a:solidFill>
              </a:rPr>
              <a:t> (inel) - permite ca toate stațiile conectate să aibă drepturi și funcțiuni egale;</a:t>
            </a:r>
          </a:p>
          <a:p>
            <a:r>
              <a:rPr lang="vi-VN" sz="1900" dirty="0" smtClean="0">
                <a:solidFill>
                  <a:srgbClr val="89FFC4"/>
                </a:solidFill>
              </a:rPr>
              <a:t>topologia </a:t>
            </a:r>
            <a:r>
              <a:rPr lang="vi-VN" sz="1900" i="1" dirty="0" smtClean="0">
                <a:solidFill>
                  <a:srgbClr val="89FFC4"/>
                </a:solidFill>
              </a:rPr>
              <a:t>Star</a:t>
            </a:r>
            <a:r>
              <a:rPr lang="vi-VN" sz="1900" dirty="0" smtClean="0">
                <a:solidFill>
                  <a:srgbClr val="89FFC4"/>
                </a:solidFill>
              </a:rPr>
              <a:t> (stea) - oferă o viteză mare de comunicație, fiind destinată aplicațiilor în timp real.</a:t>
            </a:r>
          </a:p>
          <a:p>
            <a:pPr>
              <a:buNone/>
            </a:pPr>
            <a:r>
              <a:rPr lang="vi-VN" sz="1900" dirty="0" smtClean="0">
                <a:solidFill>
                  <a:srgbClr val="89FFC4"/>
                </a:solidFill>
              </a:rPr>
              <a:t>Rețelele mai mari prezintă o topologie formată dintr-o combinație a acestor trei tipuri.</a:t>
            </a:r>
          </a:p>
          <a:p>
            <a:endParaRPr lang="en-US" dirty="0" smtClean="0"/>
          </a:p>
          <a:p>
            <a:pPr>
              <a:buNone/>
            </a:pPr>
            <a:endParaRPr lang="en-US" dirty="0"/>
          </a:p>
        </p:txBody>
      </p:sp>
    </p:spTree>
  </p:cSld>
  <p:clrMapOvr>
    <a:masterClrMapping/>
  </p:clrMapOvr>
  <p:transition spd="slow">
    <p:wedge/>
    <p:sndAc>
      <p:stSnd>
        <p:snd r:embed="rId2" name="drumroll.wav" builtIn="1"/>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304800"/>
            <a:ext cx="8686800" cy="7017306"/>
          </a:xfrm>
          <a:prstGeom prst="rect">
            <a:avLst/>
          </a:prstGeom>
          <a:noFill/>
        </p:spPr>
        <p:txBody>
          <a:bodyPr wrap="square" rtlCol="0">
            <a:spAutoFit/>
          </a:bodyPr>
          <a:lstStyle/>
          <a:p>
            <a:r>
              <a:rPr lang="vi-VN" dirty="0">
                <a:solidFill>
                  <a:srgbClr val="00B0F0"/>
                </a:solidFill>
              </a:rPr>
              <a:t>Clasificare după modul de </a:t>
            </a:r>
            <a:r>
              <a:rPr lang="vi-VN" dirty="0" smtClean="0">
                <a:solidFill>
                  <a:srgbClr val="00B0F0"/>
                </a:solidFill>
              </a:rPr>
              <a:t>conectare</a:t>
            </a:r>
            <a:r>
              <a:rPr lang="en-US" dirty="0" smtClean="0">
                <a:solidFill>
                  <a:srgbClr val="00B0F0"/>
                </a:solidFill>
              </a:rPr>
              <a:t>:</a:t>
            </a:r>
            <a:endParaRPr lang="vi-VN" dirty="0">
              <a:solidFill>
                <a:srgbClr val="00B0F0"/>
              </a:solidFill>
            </a:endParaRPr>
          </a:p>
          <a:p>
            <a:r>
              <a:rPr lang="vi-VN" dirty="0">
                <a:solidFill>
                  <a:srgbClr val="89FFC4"/>
                </a:solidFill>
              </a:rPr>
              <a:t>Rețelele de calculatoare pot fi clasificate și după tehnlogia care este folosită pentru a conecta dispozitive individuale din rețea, cum ar fi fibră optică, Ethernet, Wireless LAN (din engleză și înseamnă "fără fir"), HomePNA sau Power line.</a:t>
            </a:r>
          </a:p>
          <a:p>
            <a:r>
              <a:rPr lang="vi-VN" dirty="0">
                <a:solidFill>
                  <a:srgbClr val="89FFC4"/>
                </a:solidFill>
              </a:rPr>
              <a:t>Metodele de conectare sunt în continuă dezvoltare și deja foarte diverse, începând cu tot felul de cabluri metalice și de fibră optică, cabluri submarine, și terminând cu legături prin radio cum ar fi Wi-Fi sau Bluetooth, prin raze infraroșii (IrDA) sau chiar prin intermediul sateliților.</a:t>
            </a:r>
          </a:p>
          <a:p>
            <a:r>
              <a:rPr lang="vi-VN" dirty="0">
                <a:solidFill>
                  <a:srgbClr val="89FFC4"/>
                </a:solidFill>
              </a:rPr>
              <a:t>Foarte răspândită este metoda </a:t>
            </a:r>
            <a:r>
              <a:rPr lang="vi-VN" dirty="0">
                <a:solidFill>
                  <a:srgbClr val="89FFC4"/>
                </a:solidFill>
                <a:hlinkClick r:id="rId2" tooltip="Ethernet"/>
              </a:rPr>
              <a:t>Ethernet</a:t>
            </a:r>
            <a:r>
              <a:rPr lang="vi-VN" dirty="0">
                <a:solidFill>
                  <a:srgbClr val="89FFC4"/>
                </a:solidFill>
              </a:rPr>
              <a:t>, termen care se referă la natura fizică a cablului folosit și la tensiunile electrice ale semnalului. Cel mai răspândit protocol de comunicare în rețelele Ethernet se numește CSMA/CD ("</a:t>
            </a:r>
            <a:r>
              <a:rPr lang="vi-VN" i="1" dirty="0">
                <a:solidFill>
                  <a:srgbClr val="89FFC4"/>
                </a:solidFill>
              </a:rPr>
              <a:t>Carrier Sense Multiple Access / Collision Detection</a:t>
            </a:r>
            <a:r>
              <a:rPr lang="vi-VN" dirty="0">
                <a:solidFill>
                  <a:srgbClr val="89FFC4"/>
                </a:solidFill>
              </a:rPr>
              <a:t>"). Dacă sunt utilizate undele radio, atunci rețeaua se numește rețea fără fir (engleză: </a:t>
            </a:r>
            <a:r>
              <a:rPr lang="vi-VN" i="1" dirty="0">
                <a:solidFill>
                  <a:srgbClr val="89FFC4"/>
                </a:solidFill>
              </a:rPr>
              <a:t>wireless</a:t>
            </a:r>
            <a:r>
              <a:rPr lang="vi-VN" dirty="0">
                <a:solidFill>
                  <a:srgbClr val="89FFC4"/>
                </a:solidFill>
              </a:rPr>
              <a:t>).</a:t>
            </a:r>
          </a:p>
          <a:p>
            <a:r>
              <a:rPr lang="vi-VN" dirty="0">
                <a:solidFill>
                  <a:srgbClr val="89FFC4"/>
                </a:solidFill>
              </a:rPr>
              <a:t>"</a:t>
            </a:r>
            <a:r>
              <a:rPr lang="vi-VN" i="1" dirty="0">
                <a:solidFill>
                  <a:srgbClr val="89FFC4"/>
                </a:solidFill>
              </a:rPr>
              <a:t>HomePNA</a:t>
            </a:r>
            <a:r>
              <a:rPr lang="vi-VN" dirty="0">
                <a:solidFill>
                  <a:srgbClr val="89FFC4"/>
                </a:solidFill>
              </a:rPr>
              <a:t>" este un sistem de conectare între ele a calculatoarelor și aparatelor "inteligente" dintr-o locuință, bazat pe fire normale de telefon sau cablu normal de televiziune.</a:t>
            </a:r>
          </a:p>
          <a:p>
            <a:r>
              <a:rPr lang="vi-VN" dirty="0">
                <a:solidFill>
                  <a:srgbClr val="89FFC4"/>
                </a:solidFill>
              </a:rPr>
              <a:t>În fine, sistemul "</a:t>
            </a:r>
            <a:r>
              <a:rPr lang="vi-VN" i="1" dirty="0">
                <a:solidFill>
                  <a:srgbClr val="89FFC4"/>
                </a:solidFill>
              </a:rPr>
              <a:t>Power line communication</a:t>
            </a:r>
            <a:r>
              <a:rPr lang="vi-VN" dirty="0">
                <a:solidFill>
                  <a:srgbClr val="89FFC4"/>
                </a:solidFill>
              </a:rPr>
              <a:t>" (PLC) se bazează pe rețeaua de curent electric, atât cea de înaltă cât și cea de joasă tensiune, care practic ajung la orice loc din lume</a:t>
            </a:r>
            <a:r>
              <a:rPr lang="vi-VN" dirty="0" smtClean="0">
                <a:solidFill>
                  <a:srgbClr val="89FFC4"/>
                </a:solidFill>
              </a:rPr>
              <a:t>.</a:t>
            </a:r>
            <a:endParaRPr lang="en-US" dirty="0" smtClean="0">
              <a:solidFill>
                <a:srgbClr val="89FFC4"/>
              </a:solidFill>
            </a:endParaRPr>
          </a:p>
          <a:p>
            <a:r>
              <a:rPr lang="vi-VN" dirty="0">
                <a:solidFill>
                  <a:srgbClr val="00B0F0"/>
                </a:solidFill>
              </a:rPr>
              <a:t>Clasificare după relațiile funcționale (arhitectura de rețea</a:t>
            </a:r>
            <a:r>
              <a:rPr lang="vi-VN" dirty="0" smtClean="0">
                <a:solidFill>
                  <a:srgbClr val="00B0F0"/>
                </a:solidFill>
              </a:rPr>
              <a:t>)</a:t>
            </a:r>
            <a:r>
              <a:rPr lang="en-US" dirty="0" smtClean="0">
                <a:solidFill>
                  <a:srgbClr val="00B0F0"/>
                </a:solidFill>
              </a:rPr>
              <a:t>:</a:t>
            </a:r>
            <a:endParaRPr lang="vi-VN" dirty="0">
              <a:solidFill>
                <a:srgbClr val="00B0F0"/>
              </a:solidFill>
            </a:endParaRPr>
          </a:p>
          <a:p>
            <a:r>
              <a:rPr lang="vi-VN" dirty="0">
                <a:solidFill>
                  <a:srgbClr val="89FFC4"/>
                </a:solidFill>
              </a:rPr>
              <a:t>Rețelele de calculatoare mai pot fi clasificate în funcție de relațiile funcționale care există dintre elementele unei rețele, ca de exemplu: </a:t>
            </a:r>
            <a:r>
              <a:rPr lang="vi-VN" i="1" dirty="0">
                <a:solidFill>
                  <a:srgbClr val="89FFC4"/>
                </a:solidFill>
              </a:rPr>
              <a:t>Active Networking Architecture</a:t>
            </a:r>
            <a:r>
              <a:rPr lang="vi-VN" dirty="0">
                <a:solidFill>
                  <a:srgbClr val="89FFC4"/>
                </a:solidFill>
              </a:rPr>
              <a:t>, </a:t>
            </a:r>
            <a:r>
              <a:rPr lang="vi-VN" i="1" dirty="0">
                <a:solidFill>
                  <a:srgbClr val="89FFC4"/>
                </a:solidFill>
              </a:rPr>
              <a:t>Client-Server Architecture</a:t>
            </a:r>
            <a:r>
              <a:rPr lang="vi-VN" dirty="0">
                <a:solidFill>
                  <a:srgbClr val="89FFC4"/>
                </a:solidFill>
              </a:rPr>
              <a:t> și </a:t>
            </a:r>
            <a:r>
              <a:rPr lang="vi-VN" i="1" dirty="0">
                <a:solidFill>
                  <a:srgbClr val="89FFC4"/>
                </a:solidFill>
              </a:rPr>
              <a:t>Peer-to-peer (workgroup) Architecture</a:t>
            </a:r>
            <a:r>
              <a:rPr lang="vi-VN" dirty="0" smtClean="0"/>
              <a:t>.</a:t>
            </a:r>
            <a:endParaRPr lang="en-US" dirty="0" smtClean="0"/>
          </a:p>
          <a:p>
            <a:endParaRPr lang="vi-VN" dirty="0"/>
          </a:p>
          <a:p>
            <a:endParaRPr lang="vi-VN" dirty="0">
              <a:solidFill>
                <a:srgbClr val="89FFC4"/>
              </a:solidFill>
            </a:endParaRPr>
          </a:p>
          <a:p>
            <a:endParaRPr lang="en-US" dirty="0"/>
          </a:p>
        </p:txBody>
      </p:sp>
    </p:spTree>
  </p:cSld>
  <p:clrMapOvr>
    <a:masterClrMapping/>
  </p:clrMapOvr>
  <p:transition spd="slow">
    <p:zoom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7048083"/>
          </a:xfrm>
          <a:prstGeom prst="rect">
            <a:avLst/>
          </a:prstGeom>
          <a:noFill/>
        </p:spPr>
        <p:txBody>
          <a:bodyPr wrap="square" rtlCol="0">
            <a:spAutoFit/>
          </a:bodyPr>
          <a:lstStyle/>
          <a:p>
            <a:r>
              <a:rPr lang="vi-VN" dirty="0">
                <a:solidFill>
                  <a:srgbClr val="002060"/>
                </a:solidFill>
              </a:rPr>
              <a:t>Echipamente pentru realizarea rețelelor de calculatoare</a:t>
            </a:r>
          </a:p>
          <a:p>
            <a:r>
              <a:rPr lang="vi-VN" sz="1600" b="1" dirty="0" smtClean="0">
                <a:solidFill>
                  <a:srgbClr val="C00000"/>
                </a:solidFill>
              </a:rPr>
              <a:t>Placă </a:t>
            </a:r>
            <a:r>
              <a:rPr lang="vi-VN" sz="1600" b="1" dirty="0">
                <a:solidFill>
                  <a:srgbClr val="C00000"/>
                </a:solidFill>
              </a:rPr>
              <a:t>de interfață cu rețeaua </a:t>
            </a:r>
            <a:r>
              <a:rPr lang="vi-VN" sz="1600" b="1" dirty="0">
                <a:solidFill>
                  <a:srgbClr val="89FFC4"/>
                </a:solidFill>
              </a:rPr>
              <a:t>(</a:t>
            </a:r>
            <a:r>
              <a:rPr lang="vi-VN" sz="1600" b="1" i="1" dirty="0">
                <a:solidFill>
                  <a:srgbClr val="89FFC4"/>
                </a:solidFill>
              </a:rPr>
              <a:t>Network Interface Card</a:t>
            </a:r>
            <a:r>
              <a:rPr lang="vi-VN" sz="1600" b="1" dirty="0">
                <a:solidFill>
                  <a:srgbClr val="89FFC4"/>
                </a:solidFill>
              </a:rPr>
              <a:t>, </a:t>
            </a:r>
            <a:r>
              <a:rPr lang="vi-VN" sz="1600" b="1" i="1" dirty="0">
                <a:solidFill>
                  <a:srgbClr val="89FFC4"/>
                </a:solidFill>
              </a:rPr>
              <a:t>NIC</a:t>
            </a:r>
            <a:r>
              <a:rPr lang="vi-VN" sz="1600" b="1" dirty="0" smtClean="0">
                <a:solidFill>
                  <a:srgbClr val="89FFC4"/>
                </a:solidFill>
              </a:rPr>
              <a:t>)</a:t>
            </a:r>
            <a:endParaRPr lang="vi-VN" sz="1600" dirty="0">
              <a:solidFill>
                <a:srgbClr val="89FFC4"/>
              </a:solidFill>
            </a:endParaRPr>
          </a:p>
          <a:p>
            <a:r>
              <a:rPr lang="vi-VN" sz="1600" dirty="0">
                <a:solidFill>
                  <a:srgbClr val="89FFC4"/>
                </a:solidFill>
              </a:rPr>
              <a:t>O placă de rețea, adapter de rețea sau placă de interfață cu rețeaua este o piesă / un circuit electronic care permite calculatoarelor să se lege la o </a:t>
            </a:r>
            <a:r>
              <a:rPr lang="vi-VN" sz="1600" b="1" dirty="0">
                <a:solidFill>
                  <a:srgbClr val="89FFC4"/>
                </a:solidFill>
              </a:rPr>
              <a:t>rețea de calculatoare</a:t>
            </a:r>
            <a:r>
              <a:rPr lang="vi-VN" sz="1600" dirty="0">
                <a:solidFill>
                  <a:srgbClr val="89FFC4"/>
                </a:solidFill>
              </a:rPr>
              <a:t>. Ea asigură accesul fizic la resursele rețelei, care la rândul lui permite utilizatorilor să creeze conexiuni/sesiuni/legături cu alți utilizatori și calculatoare.</a:t>
            </a:r>
          </a:p>
          <a:p>
            <a:r>
              <a:rPr lang="vi-VN" sz="1600" b="1" dirty="0" smtClean="0">
                <a:solidFill>
                  <a:srgbClr val="C00000"/>
                </a:solidFill>
              </a:rPr>
              <a:t>Repeater</a:t>
            </a:r>
            <a:endParaRPr lang="vi-VN" sz="1600" dirty="0">
              <a:solidFill>
                <a:srgbClr val="C00000"/>
              </a:solidFill>
            </a:endParaRPr>
          </a:p>
          <a:p>
            <a:r>
              <a:rPr lang="vi-VN" sz="1600" dirty="0">
                <a:solidFill>
                  <a:srgbClr val="89FFC4"/>
                </a:solidFill>
              </a:rPr>
              <a:t>Repeater-ul </a:t>
            </a:r>
            <a:r>
              <a:rPr lang="vi-VN" sz="1600" dirty="0" smtClean="0">
                <a:solidFill>
                  <a:srgbClr val="89FFC4"/>
                </a:solidFill>
              </a:rPr>
              <a:t> </a:t>
            </a:r>
            <a:r>
              <a:rPr lang="vi-VN" sz="1600" dirty="0">
                <a:solidFill>
                  <a:srgbClr val="89FFC4"/>
                </a:solidFill>
              </a:rPr>
              <a:t>este un dispozitiv electronic care primește semnale pe care le retransmite la un nivel mai înalt sau la o putere mai mare, sau de cealaltă parte a unui obstacol, astfel ca semnalul să poată acoperi zone mari fără degradarea calității sale.</a:t>
            </a:r>
          </a:p>
          <a:p>
            <a:r>
              <a:rPr lang="vi-VN" sz="1600" dirty="0">
                <a:solidFill>
                  <a:srgbClr val="89FFC4"/>
                </a:solidFill>
              </a:rPr>
              <a:t>Termenul „repeater” provine din telegrafie unde reprezintă un dispozitiv electromecanic folosit pentru a retransmite semnale telegrafice. Această definiție a continuat să existe în telefonie precum și la sistemele de transport de date.</a:t>
            </a:r>
          </a:p>
          <a:p>
            <a:r>
              <a:rPr lang="vi-VN" sz="1600" dirty="0">
                <a:solidFill>
                  <a:srgbClr val="89FFC4"/>
                </a:solidFill>
              </a:rPr>
              <a:t>În telecomunicații definiția de repeater are urmatoarele sensuri standardizate:</a:t>
            </a:r>
          </a:p>
          <a:p>
            <a:r>
              <a:rPr lang="vi-VN" sz="1600" dirty="0">
                <a:solidFill>
                  <a:srgbClr val="89FFC4"/>
                </a:solidFill>
              </a:rPr>
              <a:t>un dispozitiv analog care amplifică semnalul de intrare indiferent de natura sa (analoagă sau digitală)</a:t>
            </a:r>
          </a:p>
          <a:p>
            <a:r>
              <a:rPr lang="vi-VN" sz="1600" dirty="0">
                <a:solidFill>
                  <a:srgbClr val="89FFC4"/>
                </a:solidFill>
              </a:rPr>
              <a:t>un dispozitiv numeric care amplifică, redimensionează sau produce o combinație din aceste funcțiii asupra semnalului digital de intrare pentru a fi </a:t>
            </a:r>
            <a:r>
              <a:rPr lang="vi-VN" sz="1600" dirty="0" smtClean="0">
                <a:solidFill>
                  <a:srgbClr val="89FFC4"/>
                </a:solidFill>
              </a:rPr>
              <a:t>retransmis</a:t>
            </a:r>
            <a:r>
              <a:rPr lang="en-US" sz="1600" dirty="0" smtClean="0">
                <a:solidFill>
                  <a:srgbClr val="89FFC4"/>
                </a:solidFill>
              </a:rPr>
              <a:t>.</a:t>
            </a:r>
          </a:p>
          <a:p>
            <a:r>
              <a:rPr lang="vi-VN" sz="1600" b="1" i="1" dirty="0">
                <a:solidFill>
                  <a:srgbClr val="C00000"/>
                </a:solidFill>
              </a:rPr>
              <a:t>Ethernet hub</a:t>
            </a:r>
            <a:endParaRPr lang="vi-VN" sz="1600" b="1" dirty="0">
              <a:solidFill>
                <a:srgbClr val="C00000"/>
              </a:solidFill>
            </a:endParaRPr>
          </a:p>
          <a:p>
            <a:r>
              <a:rPr lang="vi-VN" sz="1600" dirty="0">
                <a:solidFill>
                  <a:srgbClr val="89FFC4"/>
                </a:solidFill>
              </a:rPr>
              <a:t>Un "</a:t>
            </a:r>
            <a:r>
              <a:rPr lang="vi-VN" sz="1600" i="1" dirty="0">
                <a:solidFill>
                  <a:srgbClr val="89FFC4"/>
                </a:solidFill>
              </a:rPr>
              <a:t>hub</a:t>
            </a:r>
            <a:r>
              <a:rPr lang="vi-VN" sz="1600" dirty="0">
                <a:solidFill>
                  <a:srgbClr val="89FFC4"/>
                </a:solidFill>
              </a:rPr>
              <a:t>" de rețea </a:t>
            </a:r>
            <a:r>
              <a:rPr lang="vi-VN" sz="1600" dirty="0" smtClean="0">
                <a:solidFill>
                  <a:srgbClr val="89FFC4"/>
                </a:solidFill>
              </a:rPr>
              <a:t>este </a:t>
            </a:r>
            <a:r>
              <a:rPr lang="vi-VN" sz="1600" dirty="0">
                <a:solidFill>
                  <a:srgbClr val="89FFC4"/>
                </a:solidFill>
              </a:rPr>
              <a:t>un dispozitiv pentru conectarea altor dispozitive fie prin cablu răsucit (de tip </a:t>
            </a:r>
            <a:r>
              <a:rPr lang="vi-VN" sz="1600" dirty="0">
                <a:solidFill>
                  <a:srgbClr val="89FFC4"/>
                </a:solidFill>
                <a:hlinkClick r:id="rId2" tooltip="Twisted pair — pagină inexistentă"/>
              </a:rPr>
              <a:t>twisted pair</a:t>
            </a:r>
            <a:r>
              <a:rPr lang="vi-VN" sz="1600" dirty="0">
                <a:solidFill>
                  <a:srgbClr val="89FFC4"/>
                </a:solidFill>
              </a:rPr>
              <a:t>), fie prin cablu de fibră optică; legătura permite ca rețeaua să se comporte ca un singur segment. </a:t>
            </a:r>
            <a:r>
              <a:rPr lang="vi-VN" sz="1600" i="1" dirty="0">
                <a:solidFill>
                  <a:srgbClr val="89FFC4"/>
                </a:solidFill>
              </a:rPr>
              <a:t>Hub</a:t>
            </a:r>
            <a:r>
              <a:rPr lang="vi-VN" sz="1600" dirty="0">
                <a:solidFill>
                  <a:srgbClr val="89FFC4"/>
                </a:solidFill>
              </a:rPr>
              <a:t>-urile funcționează la nivelul 1 (fizic) al sistemului de referință </a:t>
            </a:r>
            <a:r>
              <a:rPr lang="vi-VN" sz="1600" dirty="0">
                <a:solidFill>
                  <a:srgbClr val="89FFC4"/>
                </a:solidFill>
                <a:hlinkClick r:id="rId3" tooltip="OSI"/>
              </a:rPr>
              <a:t>OSI</a:t>
            </a:r>
            <a:r>
              <a:rPr lang="vi-VN" sz="1600" dirty="0">
                <a:solidFill>
                  <a:srgbClr val="89FFC4"/>
                </a:solidFill>
              </a:rPr>
              <a:t>. În caz de blocare,</a:t>
            </a:r>
            <a:r>
              <a:rPr lang="vi-VN" sz="1600" i="1" dirty="0">
                <a:solidFill>
                  <a:srgbClr val="89FFC4"/>
                </a:solidFill>
              </a:rPr>
              <a:t>hub</a:t>
            </a:r>
            <a:r>
              <a:rPr lang="vi-VN" sz="1600" dirty="0">
                <a:solidFill>
                  <a:srgbClr val="89FFC4"/>
                </a:solidFill>
              </a:rPr>
              <a:t>-ul este responsabil și pentru retransmiterea semnalului spre toate porturile sale.</a:t>
            </a:r>
          </a:p>
          <a:p>
            <a:r>
              <a:rPr lang="vi-VN" sz="1600" dirty="0">
                <a:solidFill>
                  <a:srgbClr val="89FFC4"/>
                </a:solidFill>
              </a:rPr>
              <a:t>Deseori </a:t>
            </a:r>
            <a:r>
              <a:rPr lang="vi-VN" sz="1600" i="1" dirty="0">
                <a:solidFill>
                  <a:srgbClr val="89FFC4"/>
                </a:solidFill>
              </a:rPr>
              <a:t>hub</a:t>
            </a:r>
            <a:r>
              <a:rPr lang="vi-VN" sz="1600" dirty="0">
                <a:solidFill>
                  <a:srgbClr val="89FFC4"/>
                </a:solidFill>
              </a:rPr>
              <a:t>-urile dispun de connectoare de tip BNC și/sau AUI, pentru a permite conectarea la astfel de segmente de rețele cum ar fi 10BASE2 și 10BASE5. Apariția </a:t>
            </a:r>
            <a:r>
              <a:rPr lang="vi-VN" sz="1600" i="1" dirty="0">
                <a:solidFill>
                  <a:srgbClr val="89FFC4"/>
                </a:solidFill>
                <a:hlinkClick r:id="rId4" tooltip="Switch"/>
              </a:rPr>
              <a:t>switch</a:t>
            </a:r>
            <a:r>
              <a:rPr lang="vi-VN" sz="1600" dirty="0">
                <a:solidFill>
                  <a:srgbClr val="89FFC4"/>
                </a:solidFill>
              </a:rPr>
              <a:t>-urilor a înlocuit practic pe piață </a:t>
            </a:r>
            <a:r>
              <a:rPr lang="vi-VN" sz="1600" i="1" dirty="0">
                <a:solidFill>
                  <a:srgbClr val="89FFC4"/>
                </a:solidFill>
              </a:rPr>
              <a:t>hub</a:t>
            </a:r>
            <a:r>
              <a:rPr lang="vi-VN" sz="1600" dirty="0">
                <a:solidFill>
                  <a:srgbClr val="89FFC4"/>
                </a:solidFill>
              </a:rPr>
              <a:t>-urile, dar ele totuși mai sunt întâlnite la conexiuni mai vechi și în aplicații speciale.</a:t>
            </a:r>
          </a:p>
          <a:p>
            <a:endParaRPr lang="vi-VN" sz="1600" dirty="0">
              <a:solidFill>
                <a:srgbClr val="89FFC4"/>
              </a:solidFill>
            </a:endParaRPr>
          </a:p>
          <a:p>
            <a:endParaRPr lang="en-US" dirty="0">
              <a:latin typeface="Comic Sans MS" pitchFamily="66" charset="0"/>
            </a:endParaRPr>
          </a:p>
        </p:txBody>
      </p:sp>
    </p:spTree>
  </p:cSld>
  <p:clrMapOvr>
    <a:masterClrMapping/>
  </p:clrMapOvr>
  <p:transition spd="slow">
    <p:wheel spokes="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FF0000"/>
                </a:solidFill>
                <a:latin typeface="Comic Sans MS" pitchFamily="66" charset="0"/>
              </a:rPr>
              <a:t>Noutati</a:t>
            </a:r>
            <a:r>
              <a:rPr lang="en-US" dirty="0" smtClean="0">
                <a:solidFill>
                  <a:srgbClr val="FF0000"/>
                </a:solidFill>
                <a:latin typeface="Comic Sans MS" pitchFamily="66" charset="0"/>
              </a:rPr>
              <a:t> </a:t>
            </a:r>
            <a:r>
              <a:rPr lang="en-US" dirty="0" err="1" smtClean="0">
                <a:solidFill>
                  <a:srgbClr val="FF0000"/>
                </a:solidFill>
                <a:latin typeface="Comic Sans MS" pitchFamily="66" charset="0"/>
              </a:rPr>
              <a:t>privind</a:t>
            </a:r>
            <a:r>
              <a:rPr lang="en-US" dirty="0" smtClean="0">
                <a:solidFill>
                  <a:srgbClr val="FF0000"/>
                </a:solidFill>
                <a:latin typeface="Comic Sans MS" pitchFamily="66" charset="0"/>
              </a:rPr>
              <a:t> </a:t>
            </a:r>
            <a:r>
              <a:rPr lang="en-US" dirty="0" err="1" smtClean="0">
                <a:solidFill>
                  <a:srgbClr val="FF0000"/>
                </a:solidFill>
                <a:latin typeface="Comic Sans MS" pitchFamily="66" charset="0"/>
              </a:rPr>
              <a:t>tastatura</a:t>
            </a:r>
            <a:endParaRPr lang="en-US" dirty="0">
              <a:solidFill>
                <a:srgbClr val="FF0000"/>
              </a:solidFill>
              <a:latin typeface="Comic Sans MS" pitchFamily="66" charset="0"/>
            </a:endParaRPr>
          </a:p>
        </p:txBody>
      </p:sp>
      <p:sp>
        <p:nvSpPr>
          <p:cNvPr id="3" name="Content Placeholder 2"/>
          <p:cNvSpPr>
            <a:spLocks noGrp="1"/>
          </p:cNvSpPr>
          <p:nvPr>
            <p:ph idx="1"/>
          </p:nvPr>
        </p:nvSpPr>
        <p:spPr>
          <a:xfrm>
            <a:off x="304800" y="1524000"/>
            <a:ext cx="8229600" cy="4709160"/>
          </a:xfrm>
        </p:spPr>
        <p:txBody>
          <a:bodyPr>
            <a:normAutofit fontScale="55000" lnSpcReduction="20000"/>
          </a:bodyPr>
          <a:lstStyle/>
          <a:p>
            <a:r>
              <a:rPr lang="vi-VN" dirty="0" smtClean="0">
                <a:solidFill>
                  <a:schemeClr val="tx2">
                    <a:lumMod val="20000"/>
                    <a:lumOff val="80000"/>
                  </a:schemeClr>
                </a:solidFill>
              </a:rPr>
              <a:t>Microcontrolerul 8042</a:t>
            </a:r>
          </a:p>
          <a:p>
            <a:pPr>
              <a:buNone/>
            </a:pPr>
            <a:r>
              <a:rPr lang="en-US" dirty="0" smtClean="0">
                <a:solidFill>
                  <a:schemeClr val="tx2">
                    <a:lumMod val="20000"/>
                    <a:lumOff val="80000"/>
                  </a:schemeClr>
                </a:solidFill>
              </a:rPr>
              <a:t>        </a:t>
            </a:r>
            <a:r>
              <a:rPr lang="vi-VN" dirty="0" smtClean="0">
                <a:solidFill>
                  <a:schemeClr val="tx2">
                    <a:lumMod val="20000"/>
                    <a:lumOff val="80000"/>
                  </a:schemeClr>
                </a:solidFill>
              </a:rPr>
              <a:t>Există două tipuri de microcontrolere ale tastaturii care comunică cu sistemul - unul pe placa de bază a calculatorului(controler integrat), și unul care este situat în interiorul tastaturii. Comunicare cu microcontrolerul de pe placa de bază se efectuează prin portul 64h. Citirea octeților (byte) relevă starea controlerului. Scrierea pe acest bit trimite controlerului integrat o comandă. Organizarea octetului (baitului) pentru indicarea stării controlerului este reprezentată mai jos:</a:t>
            </a:r>
          </a:p>
          <a:p>
            <a:pPr>
              <a:buNone/>
            </a:pPr>
            <a:r>
              <a:rPr lang="vi-VN" dirty="0" smtClean="0">
                <a:solidFill>
                  <a:schemeClr val="tx2">
                    <a:lumMod val="20000"/>
                    <a:lumOff val="80000"/>
                  </a:schemeClr>
                </a:solidFill>
              </a:rPr>
              <a:t>Microcontroler-ul tastaturii</a:t>
            </a:r>
          </a:p>
          <a:p>
            <a:pPr>
              <a:buNone/>
            </a:pPr>
            <a:r>
              <a:rPr lang="en-US" dirty="0" smtClean="0">
                <a:solidFill>
                  <a:schemeClr val="tx2">
                    <a:lumMod val="20000"/>
                    <a:lumOff val="80000"/>
                  </a:schemeClr>
                </a:solidFill>
              </a:rPr>
              <a:t>         </a:t>
            </a:r>
            <a:r>
              <a:rPr lang="vi-VN" dirty="0" smtClean="0">
                <a:solidFill>
                  <a:schemeClr val="tx2">
                    <a:lumMod val="20000"/>
                    <a:lumOff val="80000"/>
                  </a:schemeClr>
                </a:solidFill>
              </a:rPr>
              <a:t>Comunicarea cu microcontrolerul situat în interiorul tastaturii se efectuează prin biții care trec prin porturile de intrare 60h și 64h. Octeții 0 și 1 asigură legătura sau așa-numitul proces „handshaking”. Înainte de a scrie ceva prin aceste porturi, octetul 0 a portului 64 trebuie să fie 0; datele sunt disponibile pentru citire prin portul 60 atunci când octetul 1 al portului 64h este egal cu 1. Octeții (baiții) tastaturii care indică starea tastaturii (port 64h) vor determina dacă tastatura este activă sau vor întrerupe sistemul atunci când utilizatorul va apăsa sau va da drumul la o tastă.</a:t>
            </a:r>
          </a:p>
          <a:p>
            <a:pPr>
              <a:buNone/>
            </a:pPr>
            <a:r>
              <a:rPr lang="en-US" dirty="0" smtClean="0">
                <a:solidFill>
                  <a:schemeClr val="tx2">
                    <a:lumMod val="20000"/>
                    <a:lumOff val="80000"/>
                  </a:schemeClr>
                </a:solidFill>
              </a:rPr>
              <a:t>         </a:t>
            </a:r>
            <a:r>
              <a:rPr lang="vi-VN" dirty="0" smtClean="0">
                <a:solidFill>
                  <a:schemeClr val="tx2">
                    <a:lumMod val="20000"/>
                    <a:lumOff val="80000"/>
                  </a:schemeClr>
                </a:solidFill>
              </a:rPr>
              <a:t>Octeții care sunt scriși pentru portul 60h sunt trimiși către microcontrolerul tastaturii, iar octeții scriși prin portul 64h sunt expediați controlerului integrat de pe placa de bază. Octeții citiți prin portul 60h în general vin de la tastatură, de asemenea există posibilitatea de programare a microcontrolerului de pe placa de bază pentru a returna anumite valori pentru un anumit port.</a:t>
            </a:r>
          </a:p>
          <a:p>
            <a:endParaRPr lang="en-US" dirty="0">
              <a:solidFill>
                <a:schemeClr val="tx2">
                  <a:lumMod val="20000"/>
                  <a:lumOff val="80000"/>
                </a:schemeClr>
              </a:solidFill>
            </a:endParaRPr>
          </a:p>
        </p:txBody>
      </p:sp>
    </p:spTree>
  </p:cSld>
  <p:clrMapOvr>
    <a:masterClrMapping/>
  </p:clrMapOvr>
  <p:transition spd="slow">
    <p:wheel spokes="8"/>
    <p:sndAc>
      <p:stSnd>
        <p:snd r:embed="rId2" name="type.wav" builtIn="1"/>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solidFill>
                  <a:srgbClr val="A50021"/>
                </a:solidFill>
                <a:latin typeface="Comic Sans MS" pitchFamily="66" charset="0"/>
              </a:rPr>
              <a:t>Noutati</a:t>
            </a:r>
            <a:r>
              <a:rPr lang="en-US" dirty="0" smtClean="0">
                <a:solidFill>
                  <a:srgbClr val="A50021"/>
                </a:solidFill>
                <a:latin typeface="Comic Sans MS" pitchFamily="66" charset="0"/>
              </a:rPr>
              <a:t> </a:t>
            </a:r>
            <a:r>
              <a:rPr lang="en-US" dirty="0" err="1" smtClean="0">
                <a:solidFill>
                  <a:srgbClr val="A50021"/>
                </a:solidFill>
                <a:latin typeface="Comic Sans MS" pitchFamily="66" charset="0"/>
              </a:rPr>
              <a:t>privind</a:t>
            </a:r>
            <a:r>
              <a:rPr lang="en-US" dirty="0" smtClean="0">
                <a:solidFill>
                  <a:srgbClr val="A50021"/>
                </a:solidFill>
                <a:latin typeface="Comic Sans MS" pitchFamily="66" charset="0"/>
              </a:rPr>
              <a:t> mouse-</a:t>
            </a:r>
            <a:r>
              <a:rPr lang="en-US" dirty="0" err="1" smtClean="0">
                <a:solidFill>
                  <a:srgbClr val="A50021"/>
                </a:solidFill>
                <a:latin typeface="Comic Sans MS" pitchFamily="66" charset="0"/>
              </a:rPr>
              <a:t>ul</a:t>
            </a:r>
            <a:endParaRPr lang="en-US" dirty="0">
              <a:solidFill>
                <a:srgbClr val="A50021"/>
              </a:solidFill>
              <a:latin typeface="Comic Sans MS" pitchFamily="66" charset="0"/>
            </a:endParaRPr>
          </a:p>
        </p:txBody>
      </p:sp>
      <p:sp>
        <p:nvSpPr>
          <p:cNvPr id="3" name="Content Placeholder 2"/>
          <p:cNvSpPr>
            <a:spLocks noGrp="1"/>
          </p:cNvSpPr>
          <p:nvPr>
            <p:ph idx="1"/>
          </p:nvPr>
        </p:nvSpPr>
        <p:spPr>
          <a:xfrm>
            <a:off x="457200" y="1600200"/>
            <a:ext cx="8229600" cy="5105400"/>
          </a:xfrm>
        </p:spPr>
        <p:txBody>
          <a:bodyPr>
            <a:normAutofit fontScale="25000" lnSpcReduction="20000"/>
          </a:bodyPr>
          <a:lstStyle/>
          <a:p>
            <a:r>
              <a:rPr lang="vi-VN" sz="5600" b="1" dirty="0" smtClean="0">
                <a:solidFill>
                  <a:schemeClr val="bg2">
                    <a:lumMod val="20000"/>
                    <a:lumOff val="80000"/>
                  </a:schemeClr>
                </a:solidFill>
              </a:rPr>
              <a:t>M</a:t>
            </a:r>
            <a:r>
              <a:rPr lang="en-US" sz="5600" b="1" dirty="0" err="1" smtClean="0">
                <a:solidFill>
                  <a:schemeClr val="bg2">
                    <a:lumMod val="20000"/>
                    <a:lumOff val="80000"/>
                  </a:schemeClr>
                </a:solidFill>
              </a:rPr>
              <a:t>ouse-urile</a:t>
            </a:r>
            <a:r>
              <a:rPr lang="vi-VN" sz="5600" b="1" dirty="0" smtClean="0">
                <a:solidFill>
                  <a:schemeClr val="bg2">
                    <a:lumMod val="20000"/>
                    <a:lumOff val="80000"/>
                  </a:schemeClr>
                </a:solidFill>
              </a:rPr>
              <a:t> tactile</a:t>
            </a:r>
          </a:p>
          <a:p>
            <a:r>
              <a:rPr lang="vi-VN" sz="5600" dirty="0" smtClean="0">
                <a:solidFill>
                  <a:schemeClr val="bg2">
                    <a:lumMod val="20000"/>
                    <a:lumOff val="80000"/>
                  </a:schemeClr>
                </a:solidFill>
              </a:rPr>
              <a:t>În anul 2000 compania </a:t>
            </a:r>
            <a:r>
              <a:rPr lang="vi-VN" sz="5600" dirty="0" smtClean="0">
                <a:solidFill>
                  <a:schemeClr val="bg2">
                    <a:lumMod val="20000"/>
                    <a:lumOff val="80000"/>
                  </a:schemeClr>
                </a:solidFill>
                <a:hlinkClick r:id="rId3" tooltip="Logitech"/>
              </a:rPr>
              <a:t>Logitech</a:t>
            </a:r>
            <a:r>
              <a:rPr lang="vi-VN" sz="5600" dirty="0" smtClean="0">
                <a:solidFill>
                  <a:schemeClr val="bg2">
                    <a:lumMod val="20000"/>
                    <a:lumOff val="80000"/>
                  </a:schemeClr>
                </a:solidFill>
              </a:rPr>
              <a:t> a introdus „mausul tactil”, care conţinea un actuator care făcea ca mausul să vibreze. Un astfel de maus putea fi folosit pentru a completa interfeţele utilizator cu feedback prin pipăit, de exemplu: a da feedback atunci când se trecea de marginea unei ferestre.</a:t>
            </a:r>
          </a:p>
          <a:p>
            <a:r>
              <a:rPr lang="vi-VN" sz="5600" dirty="0" smtClean="0">
                <a:solidFill>
                  <a:schemeClr val="bg2">
                    <a:lumMod val="20000"/>
                    <a:lumOff val="80000"/>
                  </a:schemeClr>
                </a:solidFill>
              </a:rPr>
              <a:t>În toamna lui 2009 compania </a:t>
            </a:r>
            <a:r>
              <a:rPr lang="vi-VN" sz="5600" dirty="0" smtClean="0">
                <a:solidFill>
                  <a:schemeClr val="bg2">
                    <a:lumMod val="20000"/>
                    <a:lumOff val="80000"/>
                  </a:schemeClr>
                </a:solidFill>
                <a:hlinkClick r:id="rId4" tooltip="Apple"/>
              </a:rPr>
              <a:t>Apple</a:t>
            </a:r>
            <a:r>
              <a:rPr lang="vi-VN" sz="5600" dirty="0" smtClean="0">
                <a:solidFill>
                  <a:schemeClr val="bg2">
                    <a:lumMod val="20000"/>
                    <a:lumOff val="80000"/>
                  </a:schemeClr>
                </a:solidFill>
              </a:rPr>
              <a:t> a introdus modelul „Magic Mouse”. Acesta arată ca un maus obişnuit dar nu are taste sau rotiţă, reacţionând la anumite mişcări ale degetelor pe suprafaţa sa superioară.</a:t>
            </a:r>
          </a:p>
          <a:p>
            <a:pPr>
              <a:buNone/>
            </a:pPr>
            <a:r>
              <a:rPr lang="en-US" sz="5600" b="1" dirty="0" smtClean="0">
                <a:solidFill>
                  <a:schemeClr val="bg2">
                    <a:lumMod val="20000"/>
                    <a:lumOff val="80000"/>
                  </a:schemeClr>
                </a:solidFill>
              </a:rPr>
              <a:t>          </a:t>
            </a:r>
            <a:r>
              <a:rPr lang="vi-VN" sz="5600" b="1" dirty="0" smtClean="0">
                <a:solidFill>
                  <a:schemeClr val="bg2">
                    <a:lumMod val="20000"/>
                    <a:lumOff val="80000"/>
                  </a:schemeClr>
                </a:solidFill>
              </a:rPr>
              <a:t>M</a:t>
            </a:r>
            <a:r>
              <a:rPr lang="en-US" sz="5600" b="1" dirty="0" err="1" smtClean="0">
                <a:solidFill>
                  <a:schemeClr val="bg2">
                    <a:lumMod val="20000"/>
                    <a:lumOff val="80000"/>
                  </a:schemeClr>
                </a:solidFill>
              </a:rPr>
              <a:t>ouse-uri</a:t>
            </a:r>
            <a:r>
              <a:rPr lang="vi-VN" sz="5600" b="1" dirty="0" smtClean="0">
                <a:solidFill>
                  <a:schemeClr val="bg2">
                    <a:lumMod val="20000"/>
                    <a:lumOff val="80000"/>
                  </a:schemeClr>
                </a:solidFill>
              </a:rPr>
              <a:t> neconvenţionale</a:t>
            </a:r>
          </a:p>
          <a:p>
            <a:r>
              <a:rPr lang="vi-VN" sz="5600" dirty="0" smtClean="0">
                <a:solidFill>
                  <a:schemeClr val="bg2">
                    <a:lumMod val="20000"/>
                    <a:lumOff val="80000"/>
                  </a:schemeClr>
                </a:solidFill>
              </a:rPr>
              <a:t>În afară de m</a:t>
            </a:r>
            <a:r>
              <a:rPr lang="en-US" sz="5600" dirty="0" err="1" smtClean="0">
                <a:solidFill>
                  <a:schemeClr val="bg2">
                    <a:lumMod val="20000"/>
                    <a:lumOff val="80000"/>
                  </a:schemeClr>
                </a:solidFill>
              </a:rPr>
              <a:t>ouse</a:t>
            </a:r>
            <a:r>
              <a:rPr lang="en-US" sz="5600" dirty="0" smtClean="0">
                <a:solidFill>
                  <a:schemeClr val="bg2">
                    <a:lumMod val="20000"/>
                    <a:lumOff val="80000"/>
                  </a:schemeClr>
                </a:solidFill>
              </a:rPr>
              <a:t>-u</a:t>
            </a:r>
            <a:r>
              <a:rPr lang="vi-VN" sz="5600" dirty="0" smtClean="0">
                <a:solidFill>
                  <a:schemeClr val="bg2">
                    <a:lumMod val="20000"/>
                    <a:lumOff val="80000"/>
                  </a:schemeClr>
                </a:solidFill>
              </a:rPr>
              <a:t>rile obişnuite, care sunt operate de mână, există şi alte variante de m</a:t>
            </a:r>
            <a:r>
              <a:rPr lang="en-US" sz="5600" dirty="0" err="1" smtClean="0">
                <a:solidFill>
                  <a:schemeClr val="bg2">
                    <a:lumMod val="20000"/>
                    <a:lumOff val="80000"/>
                  </a:schemeClr>
                </a:solidFill>
              </a:rPr>
              <a:t>ouse-uri</a:t>
            </a:r>
            <a:r>
              <a:rPr lang="vi-VN" sz="5600" dirty="0" smtClean="0">
                <a:solidFill>
                  <a:schemeClr val="bg2">
                    <a:lumMod val="20000"/>
                    <a:lumOff val="80000"/>
                  </a:schemeClr>
                </a:solidFill>
              </a:rPr>
              <a:t>. Acestea vin în sprijinul celor care au un handicap, celor care au căpătat leziuni de la utilizarea excesivă a m</a:t>
            </a:r>
            <a:r>
              <a:rPr lang="en-US" sz="5600" dirty="0" err="1" smtClean="0">
                <a:solidFill>
                  <a:schemeClr val="bg2">
                    <a:lumMod val="20000"/>
                    <a:lumOff val="80000"/>
                  </a:schemeClr>
                </a:solidFill>
              </a:rPr>
              <a:t>ouse-ului</a:t>
            </a:r>
            <a:r>
              <a:rPr lang="en-US" sz="5600" dirty="0" smtClean="0">
                <a:solidFill>
                  <a:schemeClr val="bg2">
                    <a:lumMod val="20000"/>
                    <a:lumOff val="80000"/>
                  </a:schemeClr>
                </a:solidFill>
              </a:rPr>
              <a:t> </a:t>
            </a:r>
            <a:r>
              <a:rPr lang="vi-VN" sz="5600" dirty="0" smtClean="0">
                <a:solidFill>
                  <a:schemeClr val="bg2">
                    <a:lumMod val="20000"/>
                    <a:lumOff val="80000"/>
                  </a:schemeClr>
                </a:solidFill>
              </a:rPr>
              <a:t>sau a celor care pot folosi design-urile convenţionale. Câteva dintre acestea sunt:</a:t>
            </a:r>
          </a:p>
          <a:p>
            <a:r>
              <a:rPr lang="vi-VN" sz="5600" dirty="0" smtClean="0">
                <a:solidFill>
                  <a:schemeClr val="bg2">
                    <a:lumMod val="20000"/>
                    <a:lumOff val="80000"/>
                  </a:schemeClr>
                </a:solidFill>
              </a:rPr>
              <a:t>Trackball – utilizatorul mişcă o bilă montată pe o bază fixă;</a:t>
            </a:r>
          </a:p>
          <a:p>
            <a:r>
              <a:rPr lang="vi-VN" sz="5600" dirty="0" smtClean="0">
                <a:solidFill>
                  <a:schemeClr val="bg2">
                    <a:lumMod val="20000"/>
                    <a:lumOff val="80000"/>
                  </a:schemeClr>
                </a:solidFill>
              </a:rPr>
              <a:t>Mini-m</a:t>
            </a:r>
            <a:r>
              <a:rPr lang="en-US" sz="5600" dirty="0" err="1" smtClean="0">
                <a:solidFill>
                  <a:schemeClr val="bg2">
                    <a:lumMod val="20000"/>
                    <a:lumOff val="80000"/>
                  </a:schemeClr>
                </a:solidFill>
              </a:rPr>
              <a:t>ouse</a:t>
            </a:r>
            <a:r>
              <a:rPr lang="vi-VN" sz="5600" dirty="0" smtClean="0">
                <a:solidFill>
                  <a:schemeClr val="bg2">
                    <a:lumMod val="20000"/>
                    <a:lumOff val="80000"/>
                  </a:schemeClr>
                </a:solidFill>
              </a:rPr>
              <a:t> – un m</a:t>
            </a:r>
            <a:r>
              <a:rPr lang="en-US" sz="5600" dirty="0" err="1" smtClean="0">
                <a:solidFill>
                  <a:schemeClr val="bg2">
                    <a:lumMod val="20000"/>
                    <a:lumOff val="80000"/>
                  </a:schemeClr>
                </a:solidFill>
              </a:rPr>
              <a:t>ouse</a:t>
            </a:r>
            <a:r>
              <a:rPr lang="vi-VN" sz="5600" dirty="0" smtClean="0">
                <a:solidFill>
                  <a:schemeClr val="bg2">
                    <a:lumMod val="20000"/>
                    <a:lumOff val="80000"/>
                  </a:schemeClr>
                </a:solidFill>
              </a:rPr>
              <a:t> mic, cam de dimensiunea unui ou, care este optimizat pentru portabilitate (foarte des se foloseşte împreună cu </a:t>
            </a:r>
            <a:r>
              <a:rPr lang="vi-VN" sz="5600" i="1" dirty="0" smtClean="0">
                <a:solidFill>
                  <a:schemeClr val="bg2">
                    <a:lumMod val="20000"/>
                    <a:lumOff val="80000"/>
                  </a:schemeClr>
                </a:solidFill>
              </a:rPr>
              <a:t>laptop</a:t>
            </a:r>
            <a:r>
              <a:rPr lang="vi-VN" sz="5600" dirty="0" smtClean="0">
                <a:solidFill>
                  <a:schemeClr val="bg2">
                    <a:lumMod val="20000"/>
                    <a:lumOff val="80000"/>
                  </a:schemeClr>
                </a:solidFill>
              </a:rPr>
              <a:t>-uri);</a:t>
            </a:r>
          </a:p>
          <a:p>
            <a:r>
              <a:rPr lang="vi-VN" sz="5600" dirty="0" smtClean="0">
                <a:solidFill>
                  <a:schemeClr val="bg2">
                    <a:lumMod val="20000"/>
                    <a:lumOff val="80000"/>
                  </a:schemeClr>
                </a:solidFill>
              </a:rPr>
              <a:t>M</a:t>
            </a:r>
            <a:r>
              <a:rPr lang="en-US" sz="5600" dirty="0" err="1" smtClean="0">
                <a:solidFill>
                  <a:schemeClr val="bg2">
                    <a:lumMod val="20000"/>
                    <a:lumOff val="80000"/>
                  </a:schemeClr>
                </a:solidFill>
              </a:rPr>
              <a:t>ouse</a:t>
            </a:r>
            <a:r>
              <a:rPr lang="vi-VN" sz="5600" dirty="0" smtClean="0">
                <a:solidFill>
                  <a:schemeClr val="bg2">
                    <a:lumMod val="20000"/>
                    <a:lumOff val="80000"/>
                  </a:schemeClr>
                </a:solidFill>
              </a:rPr>
              <a:t> cameră – o cameră urmăreşte mişcările capului şi mişcă cursorul de pe ecran. O altă variantă urmăreşte un punct de pe capul unei persoane şi mişcă cursorul în consecinţă. Este mai precis decât precedentul.</a:t>
            </a:r>
          </a:p>
          <a:p>
            <a:r>
              <a:rPr lang="vi-VN" sz="5600" dirty="0" smtClean="0">
                <a:solidFill>
                  <a:schemeClr val="bg2">
                    <a:lumMod val="20000"/>
                    <a:lumOff val="80000"/>
                  </a:schemeClr>
                </a:solidFill>
              </a:rPr>
              <a:t>M</a:t>
            </a:r>
            <a:r>
              <a:rPr lang="en-US" sz="5600" dirty="0" err="1" smtClean="0">
                <a:solidFill>
                  <a:schemeClr val="bg2">
                    <a:lumMod val="20000"/>
                    <a:lumOff val="80000"/>
                  </a:schemeClr>
                </a:solidFill>
              </a:rPr>
              <a:t>ouse</a:t>
            </a:r>
            <a:r>
              <a:rPr lang="vi-VN" sz="5600" dirty="0" smtClean="0">
                <a:solidFill>
                  <a:schemeClr val="bg2">
                    <a:lumMod val="20000"/>
                    <a:lumOff val="80000"/>
                  </a:schemeClr>
                </a:solidFill>
              </a:rPr>
              <a:t> de palmă – se ţine în palmă şi este operat numai de două butoane; mişcările de pe ecran corespund unei atingeri foarte fine, iar presiunea creşte viteza de mişcare.</a:t>
            </a:r>
          </a:p>
          <a:p>
            <a:r>
              <a:rPr lang="vi-VN" sz="5600" dirty="0" smtClean="0">
                <a:solidFill>
                  <a:schemeClr val="bg2">
                    <a:lumMod val="20000"/>
                    <a:lumOff val="80000"/>
                  </a:schemeClr>
                </a:solidFill>
              </a:rPr>
              <a:t>M</a:t>
            </a:r>
            <a:r>
              <a:rPr lang="en-US" sz="5600" dirty="0" err="1" smtClean="0">
                <a:solidFill>
                  <a:schemeClr val="bg2">
                    <a:lumMod val="20000"/>
                    <a:lumOff val="80000"/>
                  </a:schemeClr>
                </a:solidFill>
              </a:rPr>
              <a:t>ouse</a:t>
            </a:r>
            <a:r>
              <a:rPr lang="vi-VN" sz="5600" dirty="0" smtClean="0">
                <a:solidFill>
                  <a:schemeClr val="bg2">
                    <a:lumMod val="20000"/>
                    <a:lumOff val="80000"/>
                  </a:schemeClr>
                </a:solidFill>
              </a:rPr>
              <a:t> de picior – o variantă de m</a:t>
            </a:r>
            <a:r>
              <a:rPr lang="en-US" sz="5600" dirty="0" err="1" smtClean="0">
                <a:solidFill>
                  <a:schemeClr val="bg2">
                    <a:lumMod val="20000"/>
                    <a:lumOff val="80000"/>
                  </a:schemeClr>
                </a:solidFill>
              </a:rPr>
              <a:t>ouse</a:t>
            </a:r>
            <a:r>
              <a:rPr lang="vi-VN" sz="5600" dirty="0" smtClean="0">
                <a:solidFill>
                  <a:schemeClr val="bg2">
                    <a:lumMod val="20000"/>
                    <a:lumOff val="80000"/>
                  </a:schemeClr>
                </a:solidFill>
              </a:rPr>
              <a:t> pentru cei care nu doresc sau nu pot folosi mâinile sau capul.</a:t>
            </a:r>
          </a:p>
          <a:p>
            <a:r>
              <a:rPr lang="vi-VN" sz="5600" dirty="0" smtClean="0">
                <a:solidFill>
                  <a:schemeClr val="bg2">
                    <a:lumMod val="20000"/>
                    <a:lumOff val="80000"/>
                  </a:schemeClr>
                </a:solidFill>
              </a:rPr>
              <a:t>Joy-m</a:t>
            </a:r>
            <a:r>
              <a:rPr lang="en-US" sz="5600" dirty="0" err="1" smtClean="0">
                <a:solidFill>
                  <a:schemeClr val="bg2">
                    <a:lumMod val="20000"/>
                    <a:lumOff val="80000"/>
                  </a:schemeClr>
                </a:solidFill>
              </a:rPr>
              <a:t>ouse</a:t>
            </a:r>
            <a:r>
              <a:rPr lang="vi-VN" sz="5600" dirty="0" smtClean="0">
                <a:solidFill>
                  <a:schemeClr val="bg2">
                    <a:lumMod val="20000"/>
                    <a:lumOff val="80000"/>
                  </a:schemeClr>
                </a:solidFill>
              </a:rPr>
              <a:t> – o combinaţie dintre un joystick şi un m</a:t>
            </a:r>
            <a:r>
              <a:rPr lang="en-US" sz="5600" dirty="0" err="1" smtClean="0">
                <a:solidFill>
                  <a:schemeClr val="bg2">
                    <a:lumMod val="20000"/>
                    <a:lumOff val="80000"/>
                  </a:schemeClr>
                </a:solidFill>
              </a:rPr>
              <a:t>ouse</a:t>
            </a:r>
            <a:r>
              <a:rPr lang="vi-VN" sz="5600" dirty="0" smtClean="0">
                <a:solidFill>
                  <a:schemeClr val="bg2">
                    <a:lumMod val="20000"/>
                    <a:lumOff val="80000"/>
                  </a:schemeClr>
                </a:solidFill>
              </a:rPr>
              <a:t>, joy-m</a:t>
            </a:r>
            <a:r>
              <a:rPr lang="en-US" sz="5600" dirty="0" err="1" smtClean="0">
                <a:solidFill>
                  <a:schemeClr val="bg2">
                    <a:lumMod val="20000"/>
                    <a:lumOff val="80000"/>
                  </a:schemeClr>
                </a:solidFill>
              </a:rPr>
              <a:t>ouse-ul</a:t>
            </a:r>
            <a:r>
              <a:rPr lang="en-US" sz="5600" dirty="0" smtClean="0">
                <a:solidFill>
                  <a:schemeClr val="bg2">
                    <a:lumMod val="20000"/>
                    <a:lumOff val="80000"/>
                  </a:schemeClr>
                </a:solidFill>
              </a:rPr>
              <a:t> </a:t>
            </a:r>
            <a:r>
              <a:rPr lang="vi-VN" sz="5600" dirty="0" smtClean="0">
                <a:solidFill>
                  <a:schemeClr val="bg2">
                    <a:lumMod val="20000"/>
                    <a:lumOff val="80000"/>
                  </a:schemeClr>
                </a:solidFill>
              </a:rPr>
              <a:t>este ţinut în poziţie verticală asemenea unui joystick, dar mişcat ca un m</a:t>
            </a:r>
            <a:r>
              <a:rPr lang="en-US" sz="5600" dirty="0" err="1" smtClean="0">
                <a:solidFill>
                  <a:schemeClr val="bg2">
                    <a:lumMod val="20000"/>
                    <a:lumOff val="80000"/>
                  </a:schemeClr>
                </a:solidFill>
              </a:rPr>
              <a:t>ouse</a:t>
            </a:r>
            <a:r>
              <a:rPr lang="en-US" sz="5600" dirty="0" smtClean="0">
                <a:solidFill>
                  <a:schemeClr val="bg2">
                    <a:lumMod val="20000"/>
                    <a:lumOff val="80000"/>
                  </a:schemeClr>
                </a:solidFill>
              </a:rPr>
              <a:t> </a:t>
            </a:r>
            <a:r>
              <a:rPr lang="vi-VN" sz="5600" dirty="0" smtClean="0">
                <a:solidFill>
                  <a:schemeClr val="bg2">
                    <a:lumMod val="20000"/>
                    <a:lumOff val="80000"/>
                  </a:schemeClr>
                </a:solidFill>
              </a:rPr>
              <a:t>normal. De obicei, cu degetul mare se poate apăsa pe un buton.</a:t>
            </a:r>
          </a:p>
          <a:p>
            <a:r>
              <a:rPr lang="vi-VN" sz="5600" dirty="0" smtClean="0">
                <a:solidFill>
                  <a:schemeClr val="bg2">
                    <a:lumMod val="20000"/>
                    <a:lumOff val="80000"/>
                  </a:schemeClr>
                </a:solidFill>
              </a:rPr>
              <a:t>Alte variante neobişnuite includ un m</a:t>
            </a:r>
            <a:r>
              <a:rPr lang="en-US" sz="5600" dirty="0" err="1" smtClean="0">
                <a:solidFill>
                  <a:schemeClr val="bg2">
                    <a:lumMod val="20000"/>
                    <a:lumOff val="80000"/>
                  </a:schemeClr>
                </a:solidFill>
              </a:rPr>
              <a:t>ouse</a:t>
            </a:r>
            <a:r>
              <a:rPr lang="en-US" sz="5600" dirty="0" smtClean="0">
                <a:solidFill>
                  <a:schemeClr val="bg2">
                    <a:lumMod val="20000"/>
                    <a:lumOff val="80000"/>
                  </a:schemeClr>
                </a:solidFill>
              </a:rPr>
              <a:t> </a:t>
            </a:r>
            <a:r>
              <a:rPr lang="vi-VN" sz="5600" dirty="0" smtClean="0">
                <a:solidFill>
                  <a:schemeClr val="bg2">
                    <a:lumMod val="20000"/>
                    <a:lumOff val="80000"/>
                  </a:schemeClr>
                </a:solidFill>
              </a:rPr>
              <a:t>care este ţinut liber în mână, nu pe o suprafaţă plată, şi detectează mişcarea după şase grade de libertate (trei translaţii şi trei rotaţii). A fost comercializat celor care realizau prezentări de afaceri şi aveau nevoie să stea în picioare sau să se mişte prin sală. Până acum aceste m</a:t>
            </a:r>
            <a:r>
              <a:rPr lang="en-US" sz="5600" dirty="0" err="1" smtClean="0">
                <a:solidFill>
                  <a:schemeClr val="bg2">
                    <a:lumMod val="20000"/>
                    <a:lumOff val="80000"/>
                  </a:schemeClr>
                </a:solidFill>
              </a:rPr>
              <a:t>ouse-uri</a:t>
            </a:r>
            <a:r>
              <a:rPr lang="vi-VN" sz="5600" dirty="0" smtClean="0">
                <a:solidFill>
                  <a:schemeClr val="bg2">
                    <a:lumMod val="20000"/>
                    <a:lumOff val="80000"/>
                  </a:schemeClr>
                </a:solidFill>
              </a:rPr>
              <a:t> exotice nu au câştigat prea multă popularitate.</a:t>
            </a:r>
          </a:p>
          <a:p>
            <a:endParaRPr lang="en-US" dirty="0"/>
          </a:p>
        </p:txBody>
      </p:sp>
    </p:spTree>
  </p:cSld>
  <p:clrMapOvr>
    <a:masterClrMapping/>
  </p:clrMapOvr>
  <p:transition spd="slow">
    <p:newsflash/>
    <p:sndAc>
      <p:stSnd>
        <p:snd r:embed="rId2" name="breeze.wav" builtIn="1"/>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142</TotalTime>
  <Words>1299</Words>
  <Application>Microsoft Office PowerPoint</Application>
  <PresentationFormat>On-screen Show (4:3)</PresentationFormat>
  <Paragraphs>117</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Apex</vt:lpstr>
      <vt:lpstr>Noutati privind structura interna si externa a calculatorului</vt:lpstr>
      <vt:lpstr>Noutati privind virusii</vt:lpstr>
      <vt:lpstr>Slide 3</vt:lpstr>
      <vt:lpstr>Slide 4</vt:lpstr>
      <vt:lpstr>Noutati privind retelele de calculatoare</vt:lpstr>
      <vt:lpstr>Slide 6</vt:lpstr>
      <vt:lpstr>Slide 7</vt:lpstr>
      <vt:lpstr>Noutati privind tastatura</vt:lpstr>
      <vt:lpstr>Noutati privind mouse-ul</vt:lpstr>
      <vt:lpstr>Noutati privind memoriile</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Home</dc:creator>
  <cp:lastModifiedBy>Home</cp:lastModifiedBy>
  <cp:revision>15</cp:revision>
  <dcterms:created xsi:type="dcterms:W3CDTF">2011-11-03T18:38:26Z</dcterms:created>
  <dcterms:modified xsi:type="dcterms:W3CDTF">2011-11-03T21:02:18Z</dcterms:modified>
</cp:coreProperties>
</file>