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2" r:id="rId4"/>
    <p:sldId id="273" r:id="rId5"/>
    <p:sldId id="261" r:id="rId6"/>
    <p:sldId id="262" r:id="rId7"/>
    <p:sldId id="264" r:id="rId8"/>
    <p:sldId id="266" r:id="rId9"/>
    <p:sldId id="267" r:id="rId10"/>
    <p:sldId id="268" r:id="rId11"/>
    <p:sldId id="269" r:id="rId12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D13659-CF4B-4036-A6CB-F98796925D49}" v="6" dt="2022-03-01T16:46:51.6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87621" autoAdjust="0"/>
  </p:normalViewPr>
  <p:slideViewPr>
    <p:cSldViewPr>
      <p:cViewPr varScale="1">
        <p:scale>
          <a:sx n="73" d="100"/>
          <a:sy n="73" d="100"/>
        </p:scale>
        <p:origin x="984" y="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97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70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lang="en-US" smtClean="0">
                <a:solidFill>
                  <a:srgbClr val="FFFFFF"/>
                </a:solidFill>
              </a:rPr>
              <a:pPr algn="ctr"/>
              <a:t>3/1/2022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‹N°›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3/1/2022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‹N°›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lang="en-US" smtClean="0"/>
              <a:pPr/>
              <a:t>3/1/2022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‹N°›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lang="en-US" smtClean="0"/>
              <a:pPr/>
              <a:t>3/1/2022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‹N°›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lang="en-US" smtClean="0"/>
              <a:pPr/>
              <a:t>3/1/2022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‹N°›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lang="en-US" smtClean="0"/>
              <a:pPr/>
              <a:t>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‹N°›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rPr lang="en-US" smtClean="0"/>
              <a:pPr/>
              <a:t>3/1/2022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‹N°›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>
              <a:buNone/>
              <a:defRPr sz="4200" b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lang="en-US" smtClean="0"/>
              <a:pPr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‹N°›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E4606EA6-EFEA-4C30-9264-4F9291A5780D}" type="datetime1">
              <a:rPr lang="en-US" smtClean="0"/>
              <a:pPr/>
              <a:t>3/1/2022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  <a:extLst/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‹N°›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 lang="en-US" smtClean="0"/>
              <a:pPr/>
              <a:t>3/1/2022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‹N°›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2286000" y="819150"/>
            <a:ext cx="5943600" cy="2647950"/>
          </a:xfrm>
        </p:spPr>
        <p:txBody>
          <a:bodyPr>
            <a:normAutofit/>
          </a:bodyPr>
          <a:lstStyle/>
          <a:p>
            <a:r>
              <a:rPr lang="en-US" dirty="0" err="1">
                <a:hlinkClick r:id="" action="ppaction://hlinkshowjump?jump=nextslide"/>
              </a:rPr>
              <a:t>Alocarea</a:t>
            </a:r>
            <a:r>
              <a:rPr lang="en-US" dirty="0">
                <a:hlinkClick r:id="" action="ppaction://hlinkshowjump?jump=nextslide"/>
              </a:rPr>
              <a:t> </a:t>
            </a:r>
            <a:r>
              <a:rPr lang="en-US" dirty="0" err="1">
                <a:hlinkClick r:id="" action="ppaction://hlinkshowjump?jump=nextslide"/>
              </a:rPr>
              <a:t>dinamica</a:t>
            </a:r>
            <a:r>
              <a:rPr lang="en-US" dirty="0">
                <a:hlinkClick r:id="" action="ppaction://hlinkshowjump?jump=nextslide"/>
              </a:rPr>
              <a:t> a </a:t>
            </a:r>
            <a:r>
              <a:rPr lang="en-US" dirty="0" err="1">
                <a:hlinkClick r:id="" action="ppaction://hlinkshowjump?jump=nextslide"/>
              </a:rPr>
              <a:t>memoriei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4/29/2013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noFill/>
          <a:ln w="76200" cap="flat" cmpd="sng" algn="ctr">
            <a:solidFill>
              <a:schemeClr val="accent4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3" name="Shape 2"/>
          <p:cNvSpPr txBox="1">
            <a:spLocks noChangeArrowheads="1"/>
          </p:cNvSpPr>
          <p:nvPr/>
        </p:nvSpPr>
        <p:spPr>
          <a:xfrm>
            <a:off x="685800" y="285750"/>
            <a:ext cx="7772400" cy="838200"/>
          </a:xfrm>
          <a:prstGeom prst="rect">
            <a:avLst/>
          </a:prstGeom>
        </p:spPr>
        <p:txBody>
          <a:bodyPr>
            <a:normAutofit fontScale="98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98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0" y="5010150"/>
            <a:ext cx="9144000" cy="0"/>
          </a:xfrm>
          <a:prstGeom prst="line">
            <a:avLst/>
          </a:prstGeom>
          <a:noFill/>
          <a:ln w="28575" cap="flat" cmpd="sng" algn="ctr">
            <a:solidFill>
              <a:schemeClr val="accent4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143000" y="4629150"/>
            <a:ext cx="6858000" cy="0"/>
          </a:xfrm>
          <a:prstGeom prst="line">
            <a:avLst/>
          </a:prstGeom>
          <a:noFill/>
          <a:ln w="28575" cap="flat" cmpd="sng" algn="ctr">
            <a:solidFill>
              <a:schemeClr val="accent4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077200" y="440055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" action="ppaction://hlinkshowjump?jump=nextslide"/>
              </a:rPr>
              <a:t>.</a:t>
            </a:r>
            <a:r>
              <a:rPr lang="ro-RO" sz="2400" dirty="0">
                <a:hlinkClick r:id="" action="ppaction://hlinkshowjump?jump=nextslide"/>
              </a:rPr>
              <a:t>9</a:t>
            </a:r>
            <a:r>
              <a:rPr lang="en-US" sz="2400" dirty="0">
                <a:hlinkClick r:id="" action="ppaction://hlinkshowjump?jump=nextslide"/>
              </a:rPr>
              <a:t>.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09550"/>
            <a:ext cx="675312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810000" y="43815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Utilizarea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operatorului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new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trips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noFill/>
          <a:ln w="76200" cap="flat" cmpd="sng" algn="ctr">
            <a:solidFill>
              <a:schemeClr val="accent4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3" name="Shape 2"/>
          <p:cNvSpPr txBox="1">
            <a:spLocks noChangeArrowheads="1"/>
          </p:cNvSpPr>
          <p:nvPr/>
        </p:nvSpPr>
        <p:spPr>
          <a:xfrm>
            <a:off x="685800" y="285750"/>
            <a:ext cx="7772400" cy="838200"/>
          </a:xfrm>
          <a:prstGeom prst="rect">
            <a:avLst/>
          </a:prstGeom>
        </p:spPr>
        <p:txBody>
          <a:bodyPr>
            <a:normAutofit fontScale="98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98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0" y="5010150"/>
            <a:ext cx="9144000" cy="0"/>
          </a:xfrm>
          <a:prstGeom prst="line">
            <a:avLst/>
          </a:prstGeom>
          <a:noFill/>
          <a:ln w="28575" cap="flat" cmpd="sng" algn="ctr">
            <a:solidFill>
              <a:schemeClr val="accent4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143000" y="4781550"/>
            <a:ext cx="6858000" cy="0"/>
          </a:xfrm>
          <a:prstGeom prst="line">
            <a:avLst/>
          </a:prstGeom>
          <a:noFill/>
          <a:ln w="28575" cap="flat" cmpd="sng" algn="ctr">
            <a:solidFill>
              <a:schemeClr val="accent4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077200" y="440055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" action="ppaction://hlinkshowjump?jump=firstslide"/>
              </a:rPr>
              <a:t>.</a:t>
            </a:r>
            <a:r>
              <a:rPr lang="ro-RO" sz="2400" dirty="0">
                <a:hlinkClick r:id="" action="ppaction://hlinkshowjump?jump=firstslide"/>
              </a:rPr>
              <a:t>10</a:t>
            </a:r>
            <a:r>
              <a:rPr lang="en-US" sz="2400" dirty="0">
                <a:hlinkClick r:id="" action="ppaction://hlinkshowjump?jump=firstslide"/>
              </a:rPr>
              <a:t>.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553075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1428750"/>
            <a:ext cx="495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562600" y="514350"/>
            <a:ext cx="3687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Utilizarea</a:t>
            </a:r>
            <a:r>
              <a:rPr lang="en-US" sz="2400" dirty="0"/>
              <a:t> </a:t>
            </a:r>
            <a:r>
              <a:rPr lang="en-US" sz="2400" dirty="0" err="1"/>
              <a:t>operatorului</a:t>
            </a:r>
            <a:r>
              <a:rPr lang="en-US" sz="2400" dirty="0"/>
              <a:t> </a:t>
            </a:r>
            <a:r>
              <a:rPr lang="en-US" sz="2400" b="1" dirty="0"/>
              <a:t>new</a:t>
            </a:r>
            <a:r>
              <a:rPr lang="en-US" sz="2400" dirty="0"/>
              <a:t>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228600" y="-95249"/>
            <a:ext cx="8305800" cy="3352798"/>
          </a:xfrm>
        </p:spPr>
        <p:txBody>
          <a:bodyPr>
            <a:normAutofit fontScale="92500"/>
          </a:bodyPr>
          <a:lstStyle/>
          <a:p>
            <a:endParaRPr lang="ro-RO" sz="1600" b="1" dirty="0">
              <a:solidFill>
                <a:srgbClr val="333333"/>
              </a:solidFill>
              <a:effectLst/>
              <a:latin typeface="Helvetica" panose="020B0604020202020204" pitchFamily="34" charset="0"/>
              <a:ea typeface="Calibri" panose="020F0502020204030204" pitchFamily="34" charset="0"/>
            </a:endParaRPr>
          </a:p>
          <a:p>
            <a:pPr latinLnBrk="1">
              <a:lnSpc>
                <a:spcPct val="115000"/>
              </a:lnSpc>
              <a:spcAft>
                <a:spcPts val="75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1600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Alocarea dinamică a memoriei</a:t>
            </a:r>
            <a:r>
              <a:rPr lang="en-GB" sz="1600" b="1" dirty="0">
                <a:solidFill>
                  <a:srgbClr val="333333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GB" sz="1600" b="1" dirty="0" err="1">
                <a:solidFill>
                  <a:srgbClr val="333333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realizeaz</a:t>
            </a:r>
            <a:r>
              <a:rPr lang="ro-RO" sz="1600" b="1" dirty="0">
                <a:solidFill>
                  <a:srgbClr val="333333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ă p</a:t>
            </a:r>
            <a:r>
              <a:rPr lang="en-GB" sz="16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rin</a:t>
            </a:r>
            <a:r>
              <a:rPr lang="en-GB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variabile dinamice (</a:t>
            </a:r>
            <a:r>
              <a:rPr lang="en-GB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memoria HEAP).</a:t>
            </a:r>
            <a:r>
              <a:rPr lang="en-GB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sz="1600" dirty="0">
              <a:solidFill>
                <a:srgbClr val="333333"/>
              </a:solidFill>
              <a:effectLst/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atinLnBrk="1">
              <a:lnSpc>
                <a:spcPct val="115000"/>
              </a:lnSpc>
              <a:spcAft>
                <a:spcPts val="75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Variabilele alocatre( create) dinamic sunt eliminate la  finalul execuției programului </a:t>
            </a:r>
            <a:r>
              <a:rPr lang="en-GB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ro-RO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explicit de către </a:t>
            </a:r>
            <a:r>
              <a:rPr lang="en-GB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</a:t>
            </a:r>
            <a:r>
              <a:rPr lang="ro-RO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atinLnBrk="1">
              <a:lnSpc>
                <a:spcPct val="115000"/>
              </a:lnSpc>
              <a:spcAft>
                <a:spcPts val="75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6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Accesarea</a:t>
            </a:r>
            <a:r>
              <a:rPr lang="en-GB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variabilelor</a:t>
            </a:r>
            <a:r>
              <a:rPr lang="en-GB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dinamice</a:t>
            </a:r>
            <a:r>
              <a:rPr lang="en-GB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face prin </a:t>
            </a:r>
            <a:r>
              <a:rPr lang="en-GB" sz="16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adresa</a:t>
            </a:r>
            <a:r>
              <a:rPr lang="en-GB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lor </a:t>
            </a:r>
            <a:r>
              <a:rPr lang="ro-RO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(este</a:t>
            </a:r>
            <a:r>
              <a:rPr lang="en-GB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memorat</a:t>
            </a:r>
            <a:r>
              <a:rPr lang="ro-RO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ă</a:t>
            </a:r>
            <a:r>
              <a:rPr lang="en-GB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600" dirty="0">
                <a:solidFill>
                  <a:srgbClr val="333333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</a:t>
            </a:r>
            <a:r>
              <a:rPr lang="en-GB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en-GB" sz="16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variabil</a:t>
            </a:r>
            <a:r>
              <a:rPr lang="ro-RO" sz="1600" dirty="0">
                <a:solidFill>
                  <a:srgbClr val="333333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ă</a:t>
            </a:r>
            <a:r>
              <a:rPr lang="en-GB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pointer</a:t>
            </a:r>
            <a:r>
              <a:rPr lang="ro-RO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r>
              <a:rPr lang="en-GB" sz="1600" dirty="0" err="1">
                <a:solidFill>
                  <a:srgbClr val="333333"/>
                </a:solidFill>
                <a:latin typeface="Helvetica" panose="020B0604020202020204" pitchFamily="34" charset="0"/>
              </a:rPr>
              <a:t>Adresa</a:t>
            </a:r>
            <a:r>
              <a:rPr lang="en-GB" sz="1600" dirty="0">
                <a:solidFill>
                  <a:srgbClr val="333333"/>
                </a:solidFill>
                <a:latin typeface="Helvetica" panose="020B0604020202020204" pitchFamily="34" charset="0"/>
              </a:rPr>
              <a:t> este </a:t>
            </a:r>
            <a:r>
              <a:rPr lang="en-GB" sz="1600" dirty="0" err="1">
                <a:solidFill>
                  <a:srgbClr val="333333"/>
                </a:solidFill>
                <a:latin typeface="Helvetica" panose="020B0604020202020204" pitchFamily="34" charset="0"/>
              </a:rPr>
              <a:t>reprezentat</a:t>
            </a:r>
            <a:r>
              <a:rPr lang="ro-RO" sz="1600" dirty="0">
                <a:solidFill>
                  <a:srgbClr val="333333"/>
                </a:solidFill>
                <a:latin typeface="Helvetica" panose="020B0604020202020204" pitchFamily="34" charset="0"/>
              </a:rPr>
              <a:t>ă</a:t>
            </a:r>
            <a:r>
              <a:rPr lang="en-GB" sz="1600" dirty="0">
                <a:solidFill>
                  <a:srgbClr val="333333"/>
                </a:solidFill>
                <a:latin typeface="Helvetica" panose="020B0604020202020204" pitchFamily="34" charset="0"/>
              </a:rPr>
              <a:t> </a:t>
            </a:r>
            <a:r>
              <a:rPr lang="ro-RO" sz="1600" dirty="0">
                <a:solidFill>
                  <a:srgbClr val="333333"/>
                </a:solidFill>
                <a:latin typeface="Helvetica" panose="020B0604020202020204" pitchFamily="34" charset="0"/>
              </a:rPr>
              <a:t>î</a:t>
            </a:r>
            <a:r>
              <a:rPr lang="en-GB" sz="1600" dirty="0">
                <a:solidFill>
                  <a:srgbClr val="333333"/>
                </a:solidFill>
                <a:latin typeface="Helvetica" panose="020B0604020202020204" pitchFamily="34" charset="0"/>
              </a:rPr>
              <a:t>n </a:t>
            </a:r>
            <a:r>
              <a:rPr lang="en-GB" sz="1600" dirty="0" err="1">
                <a:solidFill>
                  <a:srgbClr val="333333"/>
                </a:solidFill>
                <a:latin typeface="Helvetica" panose="020B0604020202020204" pitchFamily="34" charset="0"/>
              </a:rPr>
              <a:t>baza</a:t>
            </a:r>
            <a:r>
              <a:rPr lang="en-GB" sz="1600" dirty="0">
                <a:solidFill>
                  <a:srgbClr val="333333"/>
                </a:solidFill>
                <a:latin typeface="Helvetica" panose="020B0604020202020204" pitchFamily="34" charset="0"/>
              </a:rPr>
              <a:t> 16: </a:t>
            </a:r>
            <a:r>
              <a:rPr lang="ro-RO" sz="1600" dirty="0">
                <a:solidFill>
                  <a:srgbClr val="333333"/>
                </a:solidFill>
                <a:latin typeface="Helvetica" panose="020B0604020202020204" pitchFamily="34" charset="0"/>
              </a:rPr>
              <a:t>0</a:t>
            </a:r>
            <a:r>
              <a:rPr lang="en-GB" sz="1600" dirty="0">
                <a:solidFill>
                  <a:srgbClr val="333333"/>
                </a:solidFill>
                <a:latin typeface="Helvetica" panose="020B0604020202020204" pitchFamily="34" charset="0"/>
              </a:rPr>
              <a:t>xab38fe</a:t>
            </a:r>
            <a:r>
              <a:rPr lang="ro-RO" sz="1600" dirty="0">
                <a:solidFill>
                  <a:srgbClr val="333333"/>
                </a:solidFill>
                <a:latin typeface="Helvetica" panose="020B0604020202020204" pitchFamily="34" charset="0"/>
              </a:rPr>
              <a:t> și se obține prin </a:t>
            </a:r>
            <a:r>
              <a:rPr lang="ro-RO" sz="1600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operatorul de referențiere &amp;</a:t>
            </a:r>
            <a:r>
              <a:rPr lang="ro-RO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.</a:t>
            </a:r>
            <a:endParaRPr lang="en-GB" sz="1600" dirty="0">
              <a:solidFill>
                <a:srgbClr val="333333"/>
              </a:solidFill>
              <a:effectLst/>
              <a:latin typeface="Helvetica" panose="020B0604020202020204" pitchFamily="34" charset="0"/>
              <a:ea typeface="Calibri" panose="020F0502020204030204" pitchFamily="34" charset="0"/>
            </a:endParaRPr>
          </a:p>
          <a:p>
            <a:pPr latinLnBrk="1">
              <a:lnSpc>
                <a:spcPct val="115000"/>
              </a:lnSpc>
              <a:spcAft>
                <a:spcPts val="75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Crearea unei variabile dinamice: </a:t>
            </a:r>
            <a:r>
              <a:rPr lang="ro-RO" sz="1600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ro-RO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C++) /  functia </a:t>
            </a:r>
            <a:r>
              <a:rPr lang="ro-RO" sz="1600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malloc</a:t>
            </a:r>
            <a:r>
              <a:rPr lang="ro-RO" sz="1600" b="1" dirty="0">
                <a:solidFill>
                  <a:srgbClr val="333333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calloc </a:t>
            </a:r>
            <a:r>
              <a:rPr lang="ro-RO" sz="16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C)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600" dirty="0">
              <a:solidFill>
                <a:srgbClr val="333333"/>
              </a:solidFill>
              <a:effectLst/>
              <a:latin typeface="Helvetica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GB" sz="1800" dirty="0">
              <a:solidFill>
                <a:srgbClr val="333333"/>
              </a:solidFill>
              <a:latin typeface="Helvetica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077200" y="440055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" action="ppaction://hlinkshowjump?jump=nextslide"/>
              </a:rPr>
              <a:t>.1.</a:t>
            </a:r>
            <a:endParaRPr lang="en-US" sz="2400" dirty="0"/>
          </a:p>
        </p:txBody>
      </p:sp>
      <p:sp>
        <p:nvSpPr>
          <p:cNvPr id="4" name="Straight Connector 27">
            <a:extLst>
              <a:ext uri="{FF2B5EF4-FFF2-40B4-BE49-F238E27FC236}">
                <a16:creationId xmlns:a16="http://schemas.microsoft.com/office/drawing/2014/main" id="{9FBCB477-A251-4053-9053-E36610DCE3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781550"/>
            <a:ext cx="6858000" cy="0"/>
          </a:xfrm>
          <a:prstGeom prst="line">
            <a:avLst/>
          </a:prstGeom>
          <a:noFill/>
          <a:ln w="28575" cap="flat" cmpd="sng" algn="ctr">
            <a:solidFill>
              <a:schemeClr val="accent4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0A2DAE1-6E13-41C6-9C99-679508A29563}"/>
              </a:ext>
            </a:extLst>
          </p:cNvPr>
          <p:cNvSpPr txBox="1"/>
          <p:nvPr/>
        </p:nvSpPr>
        <p:spPr>
          <a:xfrm>
            <a:off x="609600" y="2937748"/>
            <a:ext cx="6781800" cy="1782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o-RO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int *p</a:t>
            </a:r>
            <a:r>
              <a:rPr lang="en-GB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,*q</a:t>
            </a:r>
            <a:r>
              <a:rPr lang="ro-RO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, x=3;  </a:t>
            </a:r>
          </a:p>
          <a:p>
            <a:pPr marL="0" indent="0">
              <a:buNone/>
            </a:pPr>
            <a:r>
              <a:rPr lang="ro-RO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p=&amp;x;</a:t>
            </a:r>
            <a:endParaRPr lang="en-GB" sz="1100" dirty="0">
              <a:solidFill>
                <a:srgbClr val="333333"/>
              </a:solidFill>
              <a:highlight>
                <a:srgbClr val="C0C0C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o-RO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cout&lt;&lt;p&lt;&lt;</a:t>
            </a:r>
            <a:r>
              <a:rPr lang="en-GB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‘ ’&lt;&lt; </a:t>
            </a:r>
            <a:r>
              <a:rPr lang="ro-RO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*p</a:t>
            </a:r>
            <a:r>
              <a:rPr lang="en-GB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ro-RO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/// adresa memorată în p (adresa zonei lui x)/ conținutul din acea zonă</a:t>
            </a:r>
            <a:endParaRPr lang="en-GB" sz="1100" dirty="0">
              <a:solidFill>
                <a:srgbClr val="333333"/>
              </a:solidFill>
              <a:highlight>
                <a:srgbClr val="C0C0C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*p</a:t>
            </a:r>
            <a:r>
              <a:rPr lang="ro-RO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*p+5; </a:t>
            </a:r>
            <a:r>
              <a:rPr lang="ro-RO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/// se modifică conținutul zonei ce are adresa stocată în p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*q=45; /// </a:t>
            </a:r>
            <a:r>
              <a:rPr lang="en-GB" sz="1100" dirty="0" err="1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eroare</a:t>
            </a:r>
            <a:r>
              <a:rPr lang="en-GB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la q – nu are </a:t>
            </a:r>
            <a:r>
              <a:rPr lang="en-GB" sz="1100" dirty="0" err="1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alocat</a:t>
            </a:r>
            <a:r>
              <a:rPr lang="ro-RO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ă</a:t>
            </a:r>
            <a:r>
              <a:rPr lang="en-GB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100" dirty="0" err="1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memorie</a:t>
            </a:r>
            <a:r>
              <a:rPr lang="ro-RO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??!!</a:t>
            </a:r>
            <a:endParaRPr lang="en-GB" sz="1100" dirty="0">
              <a:solidFill>
                <a:srgbClr val="333333"/>
              </a:solidFill>
              <a:highlight>
                <a:srgbClr val="C0C0C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o-RO" sz="11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cout&lt;&lt;x; /// 8</a:t>
            </a:r>
            <a:endParaRPr lang="ro-RO" sz="1800" dirty="0">
              <a:solidFill>
                <a:srgbClr val="333333"/>
              </a:solidFill>
              <a:highlight>
                <a:srgbClr val="C0C0C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slow"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077200" y="440055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" action="ppaction://hlinkshowjump?jump=nextslide"/>
              </a:rPr>
              <a:t>.</a:t>
            </a:r>
            <a:r>
              <a:rPr lang="ro-RO" sz="2400" dirty="0">
                <a:hlinkClick r:id="" action="ppaction://hlinkshowjump?jump=nextslide"/>
              </a:rPr>
              <a:t>2</a:t>
            </a:r>
            <a:r>
              <a:rPr lang="en-US" sz="2400" dirty="0">
                <a:hlinkClick r:id="" action="ppaction://hlinkshowjump?jump=nextslide"/>
              </a:rPr>
              <a:t>.</a:t>
            </a:r>
            <a:endParaRPr lang="en-US" sz="240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61F70B-AD39-4E03-BE81-EF647F337BA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6400800" cy="2819399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o-RO" sz="18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Operații</a:t>
            </a:r>
            <a:r>
              <a:rPr lang="en-GB" sz="18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permise</a:t>
            </a:r>
            <a:r>
              <a:rPr lang="ro-RO" sz="18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1800" dirty="0">
              <a:solidFill>
                <a:srgbClr val="333333"/>
              </a:solidFill>
              <a:effectLst/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ro-RO" sz="1800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incrementarea și decrementarea</a:t>
            </a:r>
            <a:r>
              <a:rPr lang="ro-RO" sz="18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endParaRPr lang="en-GB" sz="1800" dirty="0">
              <a:solidFill>
                <a:srgbClr val="333333"/>
              </a:solidFill>
              <a:effectLst/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ro-RO" sz="1800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Adunarea/scăderea cu un număr întreg</a:t>
            </a:r>
            <a:r>
              <a:rPr lang="ro-RO" sz="18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endParaRPr lang="en-GB" sz="1800" dirty="0">
              <a:solidFill>
                <a:srgbClr val="333333"/>
              </a:solidFill>
              <a:effectLst/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ro-RO" sz="1800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diferența a doi pointeri</a:t>
            </a:r>
            <a:r>
              <a:rPr lang="ro-RO" sz="1800" b="1" dirty="0">
                <a:solidFill>
                  <a:srgbClr val="333333"/>
                </a:solidFill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o-RO" sz="18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800" dirty="0">
              <a:solidFill>
                <a:srgbClr val="333333"/>
              </a:solidFill>
              <a:effectLst/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GB" sz="1800" b="1" dirty="0" err="1">
                <a:solidFill>
                  <a:srgbClr val="333333"/>
                </a:solidFill>
                <a:latin typeface="Helvetica" panose="020B0604020202020204" pitchFamily="34" charset="0"/>
                <a:cs typeface="Times New Roman" panose="02020603050405020304" pitchFamily="18" charset="0"/>
              </a:rPr>
              <a:t>compararea</a:t>
            </a:r>
            <a:endParaRPr lang="en-GB" sz="1800" b="1" dirty="0">
              <a:solidFill>
                <a:srgbClr val="333333"/>
              </a:solidFill>
              <a:latin typeface="Helvetica" panose="020B06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88EA1A3-5DB6-430B-ADB7-9BCC4256C22D}"/>
              </a:ext>
            </a:extLst>
          </p:cNvPr>
          <p:cNvSpPr txBox="1"/>
          <p:nvPr/>
        </p:nvSpPr>
        <p:spPr>
          <a:xfrm>
            <a:off x="2286000" y="28575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800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Aritmetica pointerilor</a:t>
            </a:r>
          </a:p>
          <a:p>
            <a:endParaRPr lang="en-GB" dirty="0"/>
          </a:p>
        </p:txBody>
      </p:sp>
      <p:sp>
        <p:nvSpPr>
          <p:cNvPr id="5" name="Straight Connector 27">
            <a:extLst>
              <a:ext uri="{FF2B5EF4-FFF2-40B4-BE49-F238E27FC236}">
                <a16:creationId xmlns:a16="http://schemas.microsoft.com/office/drawing/2014/main" id="{4E28526F-9D98-4DFC-BCA0-CD224B9637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781550"/>
            <a:ext cx="6858000" cy="0"/>
          </a:xfrm>
          <a:prstGeom prst="line">
            <a:avLst/>
          </a:prstGeom>
          <a:noFill/>
          <a:ln w="28575" cap="flat" cmpd="sng" algn="ctr">
            <a:solidFill>
              <a:schemeClr val="accent4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147450"/>
      </p:ext>
    </p:extLst>
  </p:cSld>
  <p:clrMapOvr>
    <a:masterClrMapping/>
  </p:clrMapOvr>
  <p:transition spd="slow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609600" y="281286"/>
            <a:ext cx="8001000" cy="457646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void *malloc(unsigned n);</a:t>
            </a:r>
          </a:p>
          <a:p>
            <a:pPr>
              <a:buNone/>
            </a:pP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void * </a:t>
            </a:r>
            <a:r>
              <a:rPr lang="en-US" sz="22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calloc</a:t>
            </a: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(unsigned n, unsigned d);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void free(void *p);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latinLnBrk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ro-RO" sz="2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latinLnBrk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ro-RO" sz="2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latinLnBrk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20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int *p;</a:t>
            </a:r>
            <a:endParaRPr lang="en-GB" sz="2000" dirty="0">
              <a:solidFill>
                <a:srgbClr val="333333"/>
              </a:solidFill>
              <a:highlight>
                <a:srgbClr val="C0C0C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latinLnBrk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20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p=new int; /// p=(int*) malloc(sizeof(int));</a:t>
            </a:r>
          </a:p>
          <a:p>
            <a:pPr marL="0" indent="0" latinLnBrk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20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*p=2;</a:t>
            </a:r>
            <a:endParaRPr lang="en-GB" sz="2000" dirty="0">
              <a:solidFill>
                <a:srgbClr val="333333"/>
              </a:solidFill>
              <a:highlight>
                <a:srgbClr val="C0C0C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latinLnBrk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20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delete p; /// free(p);</a:t>
            </a:r>
            <a:endParaRPr lang="en-GB" sz="2000" dirty="0">
              <a:solidFill>
                <a:srgbClr val="333333"/>
              </a:solidFill>
              <a:highlight>
                <a:srgbClr val="C0C0C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latinLnBrk="1">
              <a:lnSpc>
                <a:spcPct val="120000"/>
              </a:lnSpc>
              <a:spcBef>
                <a:spcPts val="0"/>
              </a:spcBef>
              <a:spcAft>
                <a:spcPts val="75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20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Crearea unui tablou alocat dinamic:</a:t>
            </a:r>
            <a:endParaRPr lang="en-GB" sz="2000" dirty="0">
              <a:solidFill>
                <a:srgbClr val="333333"/>
              </a:solidFill>
              <a:highlight>
                <a:srgbClr val="C0C0C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latinLnBrk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20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int *p;</a:t>
            </a:r>
            <a:endParaRPr lang="en-GB" sz="2000" dirty="0">
              <a:solidFill>
                <a:srgbClr val="333333"/>
              </a:solidFill>
              <a:highlight>
                <a:srgbClr val="C0C0C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latinLnBrk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20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p= new int </a:t>
            </a:r>
            <a:r>
              <a:rPr lang="en-US" sz="20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[10]; // </a:t>
            </a:r>
            <a:r>
              <a:rPr lang="ro-RO" sz="20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p=(int*) malloc(10*sizeof(int));</a:t>
            </a:r>
            <a:endParaRPr lang="en-GB" sz="2000" dirty="0">
              <a:solidFill>
                <a:srgbClr val="333333"/>
              </a:solidFill>
              <a:highlight>
                <a:srgbClr val="C0C0C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latinLnBrk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dirty="0" err="1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=0;i&lt;10;i++)</a:t>
            </a:r>
            <a:r>
              <a:rPr lang="ro-RO" sz="20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0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&gt;&gt;p[</a:t>
            </a:r>
            <a:r>
              <a:rPr lang="en-US" sz="2000" dirty="0" err="1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GB" sz="2000" dirty="0">
              <a:solidFill>
                <a:srgbClr val="333333"/>
              </a:solidFill>
              <a:highlight>
                <a:srgbClr val="C0C0C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latinLnBrk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delete [] p;</a:t>
            </a:r>
            <a:r>
              <a:rPr lang="ro-RO" sz="2000" dirty="0">
                <a:solidFill>
                  <a:srgbClr val="333333"/>
                </a:solidFill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/// free(p);</a:t>
            </a:r>
            <a:endParaRPr lang="en-GB" sz="2000" dirty="0">
              <a:solidFill>
                <a:srgbClr val="333333"/>
              </a:solidFill>
              <a:highlight>
                <a:srgbClr val="C0C0C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	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077200" y="440055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" action="ppaction://hlinkshowjump?jump=nextslide"/>
              </a:rPr>
              <a:t>.</a:t>
            </a:r>
            <a:r>
              <a:rPr lang="ro-RO" sz="2400" dirty="0">
                <a:hlinkClick r:id="" action="ppaction://hlinkshowjump?jump=nextslide"/>
              </a:rPr>
              <a:t>3</a:t>
            </a:r>
            <a:r>
              <a:rPr lang="en-US" sz="2400" dirty="0">
                <a:hlinkClick r:id="" action="ppaction://hlinkshowjump?jump=nextslide"/>
              </a:rPr>
              <a:t>.</a:t>
            </a:r>
            <a:endParaRPr lang="en-US" sz="2400" dirty="0"/>
          </a:p>
        </p:txBody>
      </p:sp>
      <p:sp>
        <p:nvSpPr>
          <p:cNvPr id="4" name="Straight Connector 27">
            <a:extLst>
              <a:ext uri="{FF2B5EF4-FFF2-40B4-BE49-F238E27FC236}">
                <a16:creationId xmlns:a16="http://schemas.microsoft.com/office/drawing/2014/main" id="{A0E3F36F-795C-4848-B04C-2413B6820A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781550"/>
            <a:ext cx="6858000" cy="0"/>
          </a:xfrm>
          <a:prstGeom prst="line">
            <a:avLst/>
          </a:prstGeom>
          <a:noFill/>
          <a:ln w="28575" cap="flat" cmpd="sng" algn="ctr">
            <a:solidFill>
              <a:schemeClr val="accent4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525861"/>
      </p:ext>
    </p:extLst>
  </p:cSld>
  <p:clrMapOvr>
    <a:masterClrMapping/>
  </p:clrMapOvr>
  <p:transition spd="slow"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85750"/>
            <a:ext cx="6831965" cy="405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1504950"/>
            <a:ext cx="7289165" cy="1718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609600" y="285750"/>
            <a:ext cx="685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848600" y="2038350"/>
            <a:ext cx="685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077200" y="440055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" action="ppaction://hlinkshowjump?jump=nextslide"/>
              </a:rPr>
              <a:t>.</a:t>
            </a:r>
            <a:r>
              <a:rPr lang="ro-RO" sz="2400" dirty="0">
                <a:hlinkClick r:id="" action="ppaction://hlinkshowjump?jump=nextslide"/>
              </a:rPr>
              <a:t>4</a:t>
            </a:r>
            <a:r>
              <a:rPr lang="en-US" sz="2400" dirty="0">
                <a:hlinkClick r:id="" action="ppaction://hlinkshowjump?jump=nextslide"/>
              </a:rPr>
              <a:t>.</a:t>
            </a:r>
            <a:endParaRPr lang="en-US" sz="24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665922"/>
            <a:ext cx="7696199" cy="2506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800600" y="2114550"/>
            <a:ext cx="6096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0" y="3040618"/>
            <a:ext cx="6096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53400" y="440055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" action="ppaction://hlinkshowjump?jump=nextslide"/>
              </a:rPr>
              <a:t>.</a:t>
            </a:r>
            <a:r>
              <a:rPr lang="ro-RO" sz="2400" dirty="0">
                <a:hlinkClick r:id="" action="ppaction://hlinkshowjump?jump=nextslide"/>
              </a:rPr>
              <a:t>5</a:t>
            </a:r>
            <a:r>
              <a:rPr lang="en-US" sz="2400" dirty="0">
                <a:hlinkClick r:id="" action="ppaction://hlinkshowjump?jump=nextslide"/>
              </a:rPr>
              <a:t>.</a:t>
            </a:r>
            <a:endParaRPr lang="en-US" sz="2400" dirty="0"/>
          </a:p>
        </p:txBody>
      </p:sp>
      <p:sp>
        <p:nvSpPr>
          <p:cNvPr id="6" name="Straight Connector 27">
            <a:extLst>
              <a:ext uri="{FF2B5EF4-FFF2-40B4-BE49-F238E27FC236}">
                <a16:creationId xmlns:a16="http://schemas.microsoft.com/office/drawing/2014/main" id="{C7C827F9-D095-4953-B81A-D5B6E6462D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4781550"/>
            <a:ext cx="6858000" cy="0"/>
          </a:xfrm>
          <a:prstGeom prst="line">
            <a:avLst/>
          </a:prstGeom>
          <a:noFill/>
          <a:ln w="28575" cap="flat" cmpd="sng" algn="ctr">
            <a:solidFill>
              <a:schemeClr val="accent4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</p:spTree>
  </p:cSld>
  <p:clrMapOvr>
    <a:masterClrMapping/>
  </p:clrMapOvr>
  <p:transition spd="slow"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noFill/>
          <a:ln w="76200" cap="flat" cmpd="sng" algn="ctr">
            <a:solidFill>
              <a:schemeClr val="accent4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3" name="Shape 2"/>
          <p:cNvSpPr txBox="1">
            <a:spLocks noChangeArrowheads="1"/>
          </p:cNvSpPr>
          <p:nvPr/>
        </p:nvSpPr>
        <p:spPr>
          <a:xfrm>
            <a:off x="685800" y="285750"/>
            <a:ext cx="7772400" cy="838200"/>
          </a:xfrm>
          <a:prstGeom prst="rect">
            <a:avLst/>
          </a:prstGeom>
        </p:spPr>
        <p:txBody>
          <a:bodyPr>
            <a:normAutofit fontScale="98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98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0" y="5010150"/>
            <a:ext cx="9144000" cy="0"/>
          </a:xfrm>
          <a:prstGeom prst="line">
            <a:avLst/>
          </a:prstGeom>
          <a:noFill/>
          <a:ln w="28575" cap="flat" cmpd="sng" algn="ctr">
            <a:solidFill>
              <a:schemeClr val="accent4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143000" y="4781550"/>
            <a:ext cx="6858000" cy="0"/>
          </a:xfrm>
          <a:prstGeom prst="line">
            <a:avLst/>
          </a:prstGeom>
          <a:noFill/>
          <a:ln w="28575" cap="flat" cmpd="sng" algn="ctr">
            <a:solidFill>
              <a:schemeClr val="accent4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pic>
        <p:nvPicPr>
          <p:cNvPr id="13" name="Picture 1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38150"/>
            <a:ext cx="6788785" cy="3985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590550"/>
            <a:ext cx="44196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8077200" y="440055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" action="ppaction://hlinkshowjump?jump=nextslide"/>
              </a:rPr>
              <a:t>.</a:t>
            </a:r>
            <a:r>
              <a:rPr lang="ro-RO" sz="2400" dirty="0">
                <a:hlinkClick r:id="" action="ppaction://hlinkshowjump?jump=nextslide"/>
              </a:rPr>
              <a:t>6</a:t>
            </a:r>
            <a:r>
              <a:rPr lang="en-US" sz="2400" dirty="0">
                <a:hlinkClick r:id="" action="ppaction://hlinkshowjump?jump=nextslide"/>
              </a:rPr>
              <a:t>.</a:t>
            </a:r>
            <a:endParaRPr lang="en-US" sz="24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noFill/>
          <a:ln w="76200" cap="flat" cmpd="sng" algn="ctr">
            <a:solidFill>
              <a:schemeClr val="accent4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3" name="Shape 2"/>
          <p:cNvSpPr txBox="1">
            <a:spLocks noChangeArrowheads="1"/>
          </p:cNvSpPr>
          <p:nvPr/>
        </p:nvSpPr>
        <p:spPr>
          <a:xfrm>
            <a:off x="685800" y="285750"/>
            <a:ext cx="7772400" cy="838200"/>
          </a:xfrm>
          <a:prstGeom prst="rect">
            <a:avLst/>
          </a:prstGeom>
        </p:spPr>
        <p:txBody>
          <a:bodyPr>
            <a:normAutofit fontScale="98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98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0" y="5010150"/>
            <a:ext cx="9144000" cy="0"/>
          </a:xfrm>
          <a:prstGeom prst="line">
            <a:avLst/>
          </a:prstGeom>
          <a:noFill/>
          <a:ln w="28575" cap="flat" cmpd="sng" algn="ctr">
            <a:solidFill>
              <a:schemeClr val="accent4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143000" y="4781550"/>
            <a:ext cx="6858000" cy="0"/>
          </a:xfrm>
          <a:prstGeom prst="line">
            <a:avLst/>
          </a:prstGeom>
          <a:noFill/>
          <a:ln w="28575" cap="flat" cmpd="sng" algn="ctr">
            <a:solidFill>
              <a:schemeClr val="accent4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pic>
        <p:nvPicPr>
          <p:cNvPr id="12" name="Picture 1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70866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99330" y="57150"/>
            <a:ext cx="4192270" cy="135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077200" y="440055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" action="ppaction://hlinkshowjump?jump=nextslide"/>
              </a:rPr>
              <a:t>.</a:t>
            </a:r>
            <a:r>
              <a:rPr lang="ro-RO" sz="2400" dirty="0">
                <a:hlinkClick r:id="" action="ppaction://hlinkshowjump?jump=nextslide"/>
              </a:rPr>
              <a:t>7</a:t>
            </a:r>
            <a:r>
              <a:rPr lang="en-US" sz="2400" dirty="0">
                <a:hlinkClick r:id="" action="ppaction://hlinkshowjump?jump=nextslide"/>
              </a:rPr>
              <a:t>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noFill/>
          <a:ln w="76200" cap="flat" cmpd="sng" algn="ctr">
            <a:solidFill>
              <a:schemeClr val="accent4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3" name="Shape 2"/>
          <p:cNvSpPr txBox="1">
            <a:spLocks noChangeArrowheads="1"/>
          </p:cNvSpPr>
          <p:nvPr/>
        </p:nvSpPr>
        <p:spPr>
          <a:xfrm>
            <a:off x="685800" y="285750"/>
            <a:ext cx="7772400" cy="838200"/>
          </a:xfrm>
          <a:prstGeom prst="rect">
            <a:avLst/>
          </a:prstGeom>
        </p:spPr>
        <p:txBody>
          <a:bodyPr>
            <a:normAutofit fontScale="98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98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0" y="5010150"/>
            <a:ext cx="9144000" cy="0"/>
          </a:xfrm>
          <a:prstGeom prst="line">
            <a:avLst/>
          </a:prstGeom>
          <a:noFill/>
          <a:ln w="28575" cap="flat" cmpd="sng" algn="ctr">
            <a:solidFill>
              <a:schemeClr val="accent4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143000" y="4781550"/>
            <a:ext cx="6858000" cy="0"/>
          </a:xfrm>
          <a:prstGeom prst="line">
            <a:avLst/>
          </a:prstGeom>
          <a:noFill/>
          <a:ln w="28575" cap="flat" cmpd="sng" algn="ctr">
            <a:solidFill>
              <a:schemeClr val="accent4">
                <a:shade val="75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50"/>
            <a:ext cx="7162800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1369695"/>
            <a:ext cx="4419600" cy="1583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8077200" y="440055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" action="ppaction://hlinkshowjump?jump=nextslide"/>
              </a:rPr>
              <a:t>.</a:t>
            </a:r>
            <a:r>
              <a:rPr lang="ro-RO" sz="2400" dirty="0">
                <a:hlinkClick r:id="" action="ppaction://hlinkshowjump?jump=nextslide"/>
              </a:rPr>
              <a:t>8</a:t>
            </a:r>
            <a:r>
              <a:rPr lang="en-US" sz="2400" dirty="0">
                <a:hlinkClick r:id="" action="ppaction://hlinkshowjump?jump=nextslide"/>
              </a:rPr>
              <a:t>.</a:t>
            </a:r>
            <a:endParaRPr lang="en-US" sz="24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trips dir="r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361</Words>
  <Application>Microsoft Office PowerPoint</Application>
  <PresentationFormat>Affichage à l'écran (16:9)</PresentationFormat>
  <Paragraphs>65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Calibri</vt:lpstr>
      <vt:lpstr>Courier New</vt:lpstr>
      <vt:lpstr>Helvetica</vt:lpstr>
      <vt:lpstr>Times New Roman</vt:lpstr>
      <vt:lpstr>Tw Cen MT</vt:lpstr>
      <vt:lpstr>Wingdings</vt:lpstr>
      <vt:lpstr>Wingdings 2</vt:lpstr>
      <vt:lpstr>WidescreenPresentation</vt:lpstr>
      <vt:lpstr>Alocarea dinamica a memoriei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2013-04-27T17:16:16Z</dcterms:created>
  <dcterms:modified xsi:type="dcterms:W3CDTF">2022-03-01T16:52:45Z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