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ätvinklig triangel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ubrik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17" name="Underrubrik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sv-SE" smtClean="0"/>
              <a:t>Klicka här för att ändra format på underrubrik i bakgrunden</a:t>
            </a:r>
            <a:endParaRPr kumimoji="0" lang="en-US"/>
          </a:p>
        </p:txBody>
      </p:sp>
      <p:grpSp>
        <p:nvGrpSpPr>
          <p:cNvPr id="2" name="Grup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ihandsfigu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ihandsfigu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ihandsfigu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ak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Platshållare för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19" name="Platshållare för sidfot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sv-SE"/>
          </a:p>
        </p:txBody>
      </p:sp>
      <p:sp>
        <p:nvSpPr>
          <p:cNvPr id="27" name="Platshållare för bildnumm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V-form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V-form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8" name="Rubrik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Jämförels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</p:txBody>
      </p:sp>
      <p:sp>
        <p:nvSpPr>
          <p:cNvPr id="5" name="Platshållare för innehåll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6" name="Rubrik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nehåll med bild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ed bildtex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sv-SE" smtClean="0"/>
              <a:t>Klicka på ikonen för att lägga till en bild</a:t>
            </a:r>
            <a:endParaRPr kumimoji="0" lang="en-US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8" name="Frihandsfigu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ihandsfigu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ätvinklig triangel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Rak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V-form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V-form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v-SE" smtClean="0"/>
              <a:t>Klicka här för att ändra format på bakgrundstexten</a:t>
            </a:r>
          </a:p>
          <a:p>
            <a:pPr lvl="1" eaLnBrk="1" latinLnBrk="0" hangingPunct="1"/>
            <a:r>
              <a:rPr lang="sv-SE" smtClean="0"/>
              <a:t>Nivå två</a:t>
            </a:r>
          </a:p>
          <a:p>
            <a:pPr lvl="2" eaLnBrk="1" latinLnBrk="0" hangingPunct="1"/>
            <a:r>
              <a:rPr lang="sv-SE" smtClean="0"/>
              <a:t>Nivå tre</a:t>
            </a:r>
          </a:p>
          <a:p>
            <a:pPr lvl="3" eaLnBrk="1" latinLnBrk="0" hangingPunct="1"/>
            <a:r>
              <a:rPr lang="sv-SE" smtClean="0"/>
              <a:t>Nivå fyra</a:t>
            </a:r>
          </a:p>
          <a:p>
            <a:pPr lvl="4" eaLnBrk="1" latinLnBrk="0" hangingPunct="1"/>
            <a:r>
              <a:rPr lang="sv-SE" smtClean="0"/>
              <a:t>Nivå fem</a:t>
            </a:r>
            <a:endParaRPr kumimoji="0" lang="en-US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ihandsfigu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ihandsfigu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ätvinklig triangel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Rak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latshållare för rubrik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sv-SE" smtClean="0"/>
              <a:t>Klicka här för att ändra format</a:t>
            </a:r>
            <a:endParaRPr kumimoji="0" lang="en-US"/>
          </a:p>
        </p:txBody>
      </p:sp>
      <p:sp>
        <p:nvSpPr>
          <p:cNvPr id="30" name="Platshållare för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sv-SE" smtClean="0"/>
              <a:t>Klicka här för att ändra format på bakgrundstexten</a:t>
            </a:r>
          </a:p>
          <a:p>
            <a:pPr lvl="1" eaLnBrk="1" latinLnBrk="0" hangingPunct="1"/>
            <a:r>
              <a:rPr kumimoji="0" lang="sv-SE" smtClean="0"/>
              <a:t>Nivå två</a:t>
            </a:r>
          </a:p>
          <a:p>
            <a:pPr lvl="2" eaLnBrk="1" latinLnBrk="0" hangingPunct="1"/>
            <a:r>
              <a:rPr kumimoji="0" lang="sv-SE" smtClean="0"/>
              <a:t>Nivå tre</a:t>
            </a:r>
          </a:p>
          <a:p>
            <a:pPr lvl="3" eaLnBrk="1" latinLnBrk="0" hangingPunct="1"/>
            <a:r>
              <a:rPr kumimoji="0" lang="sv-SE" smtClean="0"/>
              <a:t>Nivå fyra</a:t>
            </a:r>
          </a:p>
          <a:p>
            <a:pPr lvl="4" eaLnBrk="1" latinLnBrk="0" hangingPunct="1"/>
            <a:r>
              <a:rPr kumimoji="0" lang="sv-SE" smtClean="0"/>
              <a:t>Nivå fem</a:t>
            </a:r>
            <a:endParaRPr kumimoji="0" lang="en-US"/>
          </a:p>
        </p:txBody>
      </p:sp>
      <p:sp>
        <p:nvSpPr>
          <p:cNvPr id="10" name="Platshållare för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2034547-8598-46EF-98A7-872368AA93FA}" type="datetimeFigureOut">
              <a:rPr lang="sv-SE" smtClean="0"/>
              <a:pPr/>
              <a:t>2012-03-12</a:t>
            </a:fld>
            <a:endParaRPr lang="sv-SE"/>
          </a:p>
        </p:txBody>
      </p:sp>
      <p:sp>
        <p:nvSpPr>
          <p:cNvPr id="22" name="Platshållare för sidfot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sv-SE"/>
          </a:p>
        </p:txBody>
      </p:sp>
      <p:sp>
        <p:nvSpPr>
          <p:cNvPr id="18" name="Platshållare för bildnumm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FFE3DDF-FC00-42DD-A8CD-9FC9F9549260}" type="slidenum">
              <a:rPr lang="sv-SE" smtClean="0"/>
              <a:pPr/>
              <a:t>‹#›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talkenglish.com/" TargetMode="Externa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file:///\\Ad.stockholm.se\cli-home\CA2HOME018\aa26238\Documents\Commenius\aya_sadiyo_nasteha.wma" TargetMode="External"/><Relationship Id="rId7" Type="http://schemas.openxmlformats.org/officeDocument/2006/relationships/image" Target="../media/image13.png"/><Relationship Id="rId2" Type="http://schemas.openxmlformats.org/officeDocument/2006/relationships/audio" Target="file:///\\Ad.stockholm.se\cli-home\CA2HOME018\aa26238\Documents\DASHKA%20and%20OSAMA.wma" TargetMode="External"/><Relationship Id="rId1" Type="http://schemas.openxmlformats.org/officeDocument/2006/relationships/audio" Target="file:///\\Ad.stockholm.se\cli-home\CA2HOME018\aa26238\Documents\Commenius\mera_2.wma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v-SE" sz="6700" dirty="0" smtClean="0">
                <a:effectLst/>
              </a:rPr>
              <a:t>English</a:t>
            </a:r>
            <a:r>
              <a:rPr lang="sv-SE" dirty="0" smtClean="0">
                <a:effectLst/>
              </a:rPr>
              <a:t> </a:t>
            </a:r>
            <a:r>
              <a:rPr lang="sv-SE" sz="6700" dirty="0" err="1" smtClean="0">
                <a:effectLst/>
              </a:rPr>
              <a:t>dialogues</a:t>
            </a:r>
            <a:r>
              <a:rPr lang="sv-SE" sz="6700" dirty="0" smtClean="0"/>
              <a:t>	</a:t>
            </a:r>
            <a:r>
              <a:rPr lang="sv-SE" dirty="0" smtClean="0"/>
              <a:t/>
            </a:r>
            <a:br>
              <a:rPr lang="sv-SE" dirty="0" smtClean="0"/>
            </a:b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endParaRPr lang="sv-SE" sz="3600" dirty="0" smtClean="0"/>
          </a:p>
          <a:p>
            <a:r>
              <a:rPr lang="sv-SE" sz="3600" dirty="0" smtClean="0"/>
              <a:t>Listen – </a:t>
            </a:r>
            <a:r>
              <a:rPr lang="sv-SE" sz="3600" dirty="0" err="1" smtClean="0"/>
              <a:t>write</a:t>
            </a:r>
            <a:r>
              <a:rPr lang="sv-SE" sz="3600" dirty="0" smtClean="0"/>
              <a:t> – talk </a:t>
            </a:r>
          </a:p>
          <a:p>
            <a:r>
              <a:rPr lang="sv-SE" sz="3600" dirty="0" smtClean="0"/>
              <a:t>Three steps – </a:t>
            </a:r>
            <a:r>
              <a:rPr lang="sv-SE" sz="3600" dirty="0" err="1" smtClean="0"/>
              <a:t>three</a:t>
            </a:r>
            <a:r>
              <a:rPr lang="sv-SE" sz="3600" dirty="0" smtClean="0"/>
              <a:t> </a:t>
            </a:r>
            <a:r>
              <a:rPr lang="sv-SE" sz="3600" dirty="0" err="1" smtClean="0"/>
              <a:t>lessons</a:t>
            </a:r>
            <a:endParaRPr lang="sv-SE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829761"/>
          </a:xfrm>
        </p:spPr>
        <p:txBody>
          <a:bodyPr>
            <a:normAutofit/>
          </a:bodyPr>
          <a:lstStyle/>
          <a:p>
            <a:pPr algn="l"/>
            <a:r>
              <a:rPr lang="sv-SE" sz="2800" dirty="0" err="1" smtClean="0">
                <a:solidFill>
                  <a:schemeClr val="tx1"/>
                </a:solidFill>
                <a:effectLst/>
              </a:rPr>
              <a:t>Participating</a:t>
            </a:r>
            <a:r>
              <a:rPr lang="sv-SE" sz="2800" dirty="0" smtClean="0">
                <a:solidFill>
                  <a:schemeClr val="tx1"/>
                </a:solidFill>
                <a:effectLst/>
              </a:rPr>
              <a:t>: Students from </a:t>
            </a:r>
            <a:r>
              <a:rPr lang="sv-SE" sz="2800" dirty="0" err="1" smtClean="0">
                <a:solidFill>
                  <a:schemeClr val="tx1"/>
                </a:solidFill>
                <a:effectLst/>
              </a:rPr>
              <a:t>school</a:t>
            </a:r>
            <a:r>
              <a:rPr lang="sv-SE" sz="2800" dirty="0" smtClean="0">
                <a:solidFill>
                  <a:schemeClr val="tx1"/>
                </a:solidFill>
                <a:effectLst/>
              </a:rPr>
              <a:t> </a:t>
            </a:r>
            <a:r>
              <a:rPr lang="sv-SE" sz="2800" dirty="0" err="1" smtClean="0">
                <a:solidFill>
                  <a:schemeClr val="tx1"/>
                </a:solidFill>
                <a:effectLst/>
              </a:rPr>
              <a:t>year</a:t>
            </a:r>
            <a:r>
              <a:rPr lang="sv-SE" sz="2800" dirty="0" smtClean="0">
                <a:solidFill>
                  <a:schemeClr val="tx1"/>
                </a:solidFill>
                <a:effectLst/>
              </a:rPr>
              <a:t> 9</a:t>
            </a:r>
            <a:endParaRPr lang="sv-SE" sz="280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v-SE" dirty="0" smtClean="0"/>
              <a:t>Hässelbygårdsskolan</a:t>
            </a:r>
          </a:p>
          <a:p>
            <a:r>
              <a:rPr lang="sv-SE" dirty="0" smtClean="0"/>
              <a:t>Stockholm</a:t>
            </a:r>
          </a:p>
          <a:p>
            <a:r>
              <a:rPr lang="sv-SE" dirty="0" smtClean="0"/>
              <a:t>Sweden</a:t>
            </a:r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83568" y="1484784"/>
            <a:ext cx="8064896" cy="3312368"/>
          </a:xfrm>
        </p:spPr>
        <p:txBody>
          <a:bodyPr>
            <a:normAutofit/>
          </a:bodyPr>
          <a:lstStyle/>
          <a:p>
            <a:r>
              <a:rPr lang="sv-SE" sz="3600" dirty="0" smtClean="0">
                <a:effectLst/>
              </a:rPr>
              <a:t>The Swedish national curriculum </a:t>
            </a:r>
            <a:r>
              <a:rPr lang="sv-SE" sz="3600" dirty="0" err="1" smtClean="0">
                <a:effectLst/>
              </a:rPr>
              <a:t>emphasizes</a:t>
            </a:r>
            <a:r>
              <a:rPr lang="sv-SE" sz="3600" dirty="0" smtClean="0">
                <a:effectLst/>
              </a:rPr>
              <a:t> the </a:t>
            </a:r>
            <a:r>
              <a:rPr lang="sv-SE" sz="3600" dirty="0" err="1" smtClean="0">
                <a:effectLst/>
              </a:rPr>
              <a:t>skills</a:t>
            </a:r>
            <a:r>
              <a:rPr lang="sv-SE" sz="3600" dirty="0" smtClean="0">
                <a:effectLst/>
              </a:rPr>
              <a:t> on </a:t>
            </a:r>
            <a:r>
              <a:rPr lang="sv-SE" sz="3600" dirty="0" err="1" smtClean="0">
                <a:effectLst/>
              </a:rPr>
              <a:t>how</a:t>
            </a:r>
            <a:r>
              <a:rPr lang="sv-SE" sz="3600" dirty="0" smtClean="0">
                <a:effectLst/>
              </a:rPr>
              <a:t> to </a:t>
            </a:r>
            <a:r>
              <a:rPr lang="sv-SE" sz="3600" dirty="0" err="1" smtClean="0">
                <a:effectLst/>
              </a:rPr>
              <a:t>use</a:t>
            </a:r>
            <a:r>
              <a:rPr lang="sv-SE" sz="3600" dirty="0" smtClean="0">
                <a:effectLst/>
              </a:rPr>
              <a:t> </a:t>
            </a:r>
            <a:r>
              <a:rPr lang="sv-SE" sz="3600" dirty="0" err="1" smtClean="0">
                <a:effectLst/>
              </a:rPr>
              <a:t>spoken</a:t>
            </a:r>
            <a:r>
              <a:rPr lang="sv-SE" sz="3600" dirty="0" smtClean="0">
                <a:effectLst/>
              </a:rPr>
              <a:t> English </a:t>
            </a:r>
            <a:r>
              <a:rPr lang="sv-SE" sz="3600" dirty="0" err="1" smtClean="0">
                <a:effectLst/>
              </a:rPr>
              <a:t>when</a:t>
            </a:r>
            <a:r>
              <a:rPr lang="sv-SE" sz="3600" dirty="0" smtClean="0">
                <a:effectLst/>
              </a:rPr>
              <a:t> </a:t>
            </a:r>
            <a:r>
              <a:rPr lang="sv-SE" sz="3600" dirty="0" err="1" smtClean="0">
                <a:effectLst/>
              </a:rPr>
              <a:t>interacting</a:t>
            </a:r>
            <a:r>
              <a:rPr lang="sv-SE" sz="3600" dirty="0" smtClean="0">
                <a:effectLst/>
              </a:rPr>
              <a:t> with </a:t>
            </a:r>
            <a:r>
              <a:rPr lang="sv-SE" sz="3600" dirty="0" err="1" smtClean="0">
                <a:effectLst/>
              </a:rPr>
              <a:t>other</a:t>
            </a:r>
            <a:r>
              <a:rPr lang="sv-SE" sz="3600" dirty="0" smtClean="0">
                <a:effectLst/>
              </a:rPr>
              <a:t> </a:t>
            </a:r>
            <a:r>
              <a:rPr lang="sv-SE" sz="3600" dirty="0" err="1" smtClean="0">
                <a:effectLst/>
              </a:rPr>
              <a:t>people</a:t>
            </a:r>
            <a:r>
              <a:rPr lang="sv-SE" sz="3600" dirty="0" smtClean="0">
                <a:effectLst/>
              </a:rPr>
              <a:t>. </a:t>
            </a:r>
            <a:endParaRPr lang="sv-SE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95536" y="1988840"/>
            <a:ext cx="8229600" cy="4237931"/>
          </a:xfrm>
        </p:spPr>
        <p:txBody>
          <a:bodyPr>
            <a:normAutofit/>
          </a:bodyPr>
          <a:lstStyle/>
          <a:p>
            <a:pPr lvl="0">
              <a:spcAft>
                <a:spcPts val="600"/>
              </a:spcAft>
            </a:pPr>
            <a:r>
              <a:rPr lang="sv-SE" dirty="0" err="1" smtClean="0"/>
              <a:t>Understand</a:t>
            </a:r>
            <a:r>
              <a:rPr lang="sv-SE" dirty="0" smtClean="0"/>
              <a:t> </a:t>
            </a:r>
            <a:r>
              <a:rPr lang="sv-SE" dirty="0" err="1" smtClean="0"/>
              <a:t>spoken</a:t>
            </a:r>
            <a:r>
              <a:rPr lang="sv-SE" dirty="0" smtClean="0"/>
              <a:t> English</a:t>
            </a:r>
          </a:p>
          <a:p>
            <a:pPr lvl="0">
              <a:spcAft>
                <a:spcPts val="600"/>
              </a:spcAft>
            </a:pPr>
            <a:r>
              <a:rPr lang="sv-SE" dirty="0" smtClean="0"/>
              <a:t>Express </a:t>
            </a:r>
            <a:r>
              <a:rPr lang="sv-SE" dirty="0" err="1" smtClean="0"/>
              <a:t>themselves</a:t>
            </a:r>
            <a:r>
              <a:rPr lang="sv-SE" dirty="0" smtClean="0"/>
              <a:t> and </a:t>
            </a:r>
            <a:r>
              <a:rPr lang="sv-SE" dirty="0" err="1" smtClean="0"/>
              <a:t>communicate</a:t>
            </a:r>
            <a:r>
              <a:rPr lang="sv-SE" dirty="0" smtClean="0"/>
              <a:t> in English</a:t>
            </a:r>
          </a:p>
          <a:p>
            <a:pPr lvl="0">
              <a:spcAft>
                <a:spcPts val="600"/>
              </a:spcAft>
            </a:pPr>
            <a:r>
              <a:rPr lang="sv-SE" dirty="0" err="1" smtClean="0"/>
              <a:t>Use</a:t>
            </a:r>
            <a:r>
              <a:rPr lang="sv-SE" dirty="0" smtClean="0"/>
              <a:t> different </a:t>
            </a:r>
            <a:r>
              <a:rPr lang="sv-SE" dirty="0" err="1" smtClean="0"/>
              <a:t>strategies</a:t>
            </a:r>
            <a:r>
              <a:rPr lang="sv-SE" dirty="0" smtClean="0"/>
              <a:t> to make </a:t>
            </a:r>
            <a:r>
              <a:rPr lang="sv-SE" dirty="0" err="1" smtClean="0"/>
              <a:t>themselves</a:t>
            </a:r>
            <a:r>
              <a:rPr lang="sv-SE" dirty="0" smtClean="0"/>
              <a:t> </a:t>
            </a:r>
            <a:r>
              <a:rPr lang="sv-SE" dirty="0" err="1" smtClean="0"/>
              <a:t>understood</a:t>
            </a:r>
            <a:endParaRPr lang="sv-SE" dirty="0" smtClean="0"/>
          </a:p>
          <a:p>
            <a:pPr lvl="0">
              <a:spcAft>
                <a:spcPts val="600"/>
              </a:spcAft>
            </a:pPr>
            <a:r>
              <a:rPr lang="sv-SE" dirty="0" err="1" smtClean="0"/>
              <a:t>Adapt</a:t>
            </a:r>
            <a:r>
              <a:rPr lang="sv-SE" dirty="0" smtClean="0"/>
              <a:t> the </a:t>
            </a:r>
            <a:r>
              <a:rPr lang="sv-SE" dirty="0" err="1" smtClean="0"/>
              <a:t>use</a:t>
            </a:r>
            <a:r>
              <a:rPr lang="sv-SE" dirty="0" smtClean="0"/>
              <a:t> of English in different situations and for different </a:t>
            </a:r>
            <a:r>
              <a:rPr lang="sv-SE" dirty="0" err="1" smtClean="0"/>
              <a:t>purposes</a:t>
            </a:r>
            <a:r>
              <a:rPr lang="sv-SE" dirty="0" smtClean="0"/>
              <a:t> </a:t>
            </a:r>
            <a:endParaRPr lang="sv-SE" dirty="0"/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>
            <a:normAutofit/>
          </a:bodyPr>
          <a:lstStyle/>
          <a:p>
            <a:r>
              <a:rPr lang="sv-SE" sz="3200" dirty="0" smtClean="0">
                <a:solidFill>
                  <a:schemeClr val="tx1"/>
                </a:solidFill>
                <a:effectLst/>
              </a:rPr>
              <a:t>Students </a:t>
            </a:r>
            <a:r>
              <a:rPr lang="sv-SE" sz="3200" dirty="0" err="1" smtClean="0">
                <a:solidFill>
                  <a:schemeClr val="tx1"/>
                </a:solidFill>
                <a:effectLst/>
              </a:rPr>
              <a:t>should</a:t>
            </a:r>
            <a:r>
              <a:rPr lang="sv-SE" sz="3200" dirty="0" smtClean="0">
                <a:solidFill>
                  <a:schemeClr val="tx1"/>
                </a:solidFill>
                <a:effectLst/>
              </a:rPr>
              <a:t> be given </a:t>
            </a:r>
            <a:r>
              <a:rPr lang="sv-SE" sz="3200" dirty="0" err="1" smtClean="0">
                <a:solidFill>
                  <a:schemeClr val="tx1"/>
                </a:solidFill>
                <a:effectLst/>
              </a:rPr>
              <a:t>many</a:t>
            </a:r>
            <a:r>
              <a:rPr lang="sv-SE" sz="3200" dirty="0" smtClean="0">
                <a:solidFill>
                  <a:schemeClr val="tx1"/>
                </a:solidFill>
                <a:effectLst/>
              </a:rPr>
              <a:t> </a:t>
            </a:r>
            <a:r>
              <a:rPr lang="sv-SE" sz="3200" dirty="0" err="1" smtClean="0">
                <a:solidFill>
                  <a:schemeClr val="tx1"/>
                </a:solidFill>
                <a:effectLst/>
              </a:rPr>
              <a:t>opportunities</a:t>
            </a:r>
            <a:r>
              <a:rPr lang="sv-SE" sz="3200" dirty="0" smtClean="0">
                <a:solidFill>
                  <a:schemeClr val="tx1"/>
                </a:solidFill>
                <a:effectLst/>
              </a:rPr>
              <a:t> to </a:t>
            </a:r>
            <a:r>
              <a:rPr lang="sv-SE" sz="3200" dirty="0" err="1" smtClean="0">
                <a:solidFill>
                  <a:schemeClr val="tx1"/>
                </a:solidFill>
                <a:effectLst/>
              </a:rPr>
              <a:t>develop</a:t>
            </a:r>
            <a:r>
              <a:rPr lang="sv-SE" sz="3200" dirty="0" smtClean="0">
                <a:solidFill>
                  <a:schemeClr val="tx1"/>
                </a:solidFill>
                <a:effectLst/>
              </a:rPr>
              <a:t> </a:t>
            </a:r>
            <a:r>
              <a:rPr lang="sv-SE" sz="3200" dirty="0" err="1" smtClean="0">
                <a:solidFill>
                  <a:schemeClr val="tx1"/>
                </a:solidFill>
                <a:effectLst/>
              </a:rPr>
              <a:t>skills</a:t>
            </a:r>
            <a:r>
              <a:rPr lang="sv-SE" sz="3200" dirty="0" smtClean="0">
                <a:solidFill>
                  <a:schemeClr val="tx1"/>
                </a:solidFill>
                <a:effectLst/>
              </a:rPr>
              <a:t> to:</a:t>
            </a:r>
            <a:endParaRPr lang="sv-SE" sz="3200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innehåll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v-SE" dirty="0" smtClean="0"/>
              <a:t>The students </a:t>
            </a:r>
            <a:r>
              <a:rPr lang="sv-SE" dirty="0" err="1" smtClean="0"/>
              <a:t>evaluate</a:t>
            </a:r>
            <a:r>
              <a:rPr lang="sv-SE" dirty="0" smtClean="0"/>
              <a:t> </a:t>
            </a:r>
            <a:r>
              <a:rPr lang="sv-SE" dirty="0" err="1" smtClean="0"/>
              <a:t>their</a:t>
            </a:r>
            <a:r>
              <a:rPr lang="sv-SE" dirty="0" smtClean="0"/>
              <a:t> </a:t>
            </a:r>
            <a:r>
              <a:rPr lang="sv-SE" dirty="0" err="1" smtClean="0"/>
              <a:t>own</a:t>
            </a:r>
            <a:r>
              <a:rPr lang="sv-SE" dirty="0" smtClean="0"/>
              <a:t> </a:t>
            </a:r>
            <a:r>
              <a:rPr lang="sv-SE" dirty="0" err="1" smtClean="0"/>
              <a:t>abilities</a:t>
            </a:r>
            <a:r>
              <a:rPr lang="sv-SE" dirty="0" smtClean="0"/>
              <a:t> on a </a:t>
            </a:r>
            <a:r>
              <a:rPr lang="sv-SE" dirty="0" err="1" smtClean="0"/>
              <a:t>five</a:t>
            </a:r>
            <a:r>
              <a:rPr lang="sv-SE" dirty="0" smtClean="0"/>
              <a:t> </a:t>
            </a:r>
            <a:r>
              <a:rPr lang="sv-SE" dirty="0" err="1" smtClean="0"/>
              <a:t>grade</a:t>
            </a:r>
            <a:r>
              <a:rPr lang="sv-SE" dirty="0" smtClean="0"/>
              <a:t> </a:t>
            </a:r>
            <a:r>
              <a:rPr lang="sv-SE" dirty="0" err="1" smtClean="0"/>
              <a:t>scale</a:t>
            </a:r>
            <a:r>
              <a:rPr lang="sv-SE" dirty="0" smtClean="0"/>
              <a:t>:</a:t>
            </a:r>
          </a:p>
          <a:p>
            <a:pPr>
              <a:buNone/>
            </a:pPr>
            <a:endParaRPr lang="sv-SE" dirty="0" smtClean="0"/>
          </a:p>
          <a:p>
            <a:pPr>
              <a:buNone/>
            </a:pPr>
            <a:r>
              <a:rPr lang="sv-SE" dirty="0" smtClean="0"/>
              <a:t> ”</a:t>
            </a:r>
            <a:r>
              <a:rPr lang="sv-SE" dirty="0" err="1" smtClean="0"/>
              <a:t>How</a:t>
            </a:r>
            <a:r>
              <a:rPr lang="sv-SE" dirty="0" smtClean="0"/>
              <a:t> </a:t>
            </a:r>
            <a:r>
              <a:rPr lang="sv-SE" dirty="0" err="1" smtClean="0"/>
              <a:t>well</a:t>
            </a:r>
            <a:r>
              <a:rPr lang="sv-SE" dirty="0" smtClean="0"/>
              <a:t> </a:t>
            </a:r>
            <a:r>
              <a:rPr lang="sv-SE" dirty="0" err="1" smtClean="0"/>
              <a:t>can</a:t>
            </a:r>
            <a:r>
              <a:rPr lang="sv-SE" dirty="0" smtClean="0"/>
              <a:t> I…”</a:t>
            </a:r>
          </a:p>
          <a:p>
            <a:pPr>
              <a:buNone/>
            </a:pPr>
            <a:endParaRPr lang="sv-SE" dirty="0" smtClean="0"/>
          </a:p>
          <a:p>
            <a:r>
              <a:rPr lang="sv-SE" dirty="0" smtClean="0"/>
              <a:t> ask and </a:t>
            </a:r>
            <a:r>
              <a:rPr lang="sv-SE" dirty="0" err="1" smtClean="0"/>
              <a:t>tell</a:t>
            </a:r>
            <a:r>
              <a:rPr lang="sv-SE" dirty="0" smtClean="0"/>
              <a:t> the time</a:t>
            </a:r>
          </a:p>
          <a:p>
            <a:r>
              <a:rPr lang="sv-SE" dirty="0" smtClean="0"/>
              <a:t> </a:t>
            </a:r>
            <a:r>
              <a:rPr lang="sv-SE" dirty="0" err="1" smtClean="0"/>
              <a:t>tell</a:t>
            </a:r>
            <a:r>
              <a:rPr lang="sv-SE" dirty="0" smtClean="0"/>
              <a:t> the </a:t>
            </a:r>
            <a:r>
              <a:rPr lang="sv-SE" dirty="0" err="1" smtClean="0"/>
              <a:t>days</a:t>
            </a:r>
            <a:r>
              <a:rPr lang="sv-SE" dirty="0" smtClean="0"/>
              <a:t> of the </a:t>
            </a:r>
            <a:r>
              <a:rPr lang="sv-SE" dirty="0" err="1" smtClean="0"/>
              <a:t>week</a:t>
            </a:r>
            <a:endParaRPr lang="sv-SE" dirty="0" smtClean="0"/>
          </a:p>
          <a:p>
            <a:r>
              <a:rPr lang="sv-SE" dirty="0" smtClean="0"/>
              <a:t> </a:t>
            </a:r>
            <a:r>
              <a:rPr lang="sv-SE" dirty="0" err="1" smtClean="0"/>
              <a:t>use</a:t>
            </a:r>
            <a:r>
              <a:rPr lang="sv-SE" dirty="0" smtClean="0"/>
              <a:t> </a:t>
            </a:r>
            <a:r>
              <a:rPr lang="sv-SE" dirty="0" err="1" smtClean="0"/>
              <a:t>question</a:t>
            </a:r>
            <a:r>
              <a:rPr lang="sv-SE" dirty="0" smtClean="0"/>
              <a:t> </a:t>
            </a:r>
            <a:r>
              <a:rPr lang="sv-SE" dirty="0" err="1" smtClean="0"/>
              <a:t>words</a:t>
            </a:r>
            <a:endParaRPr lang="sv-SE" dirty="0" smtClean="0"/>
          </a:p>
          <a:p>
            <a:r>
              <a:rPr lang="sv-SE" dirty="0" smtClean="0"/>
              <a:t> </a:t>
            </a:r>
            <a:r>
              <a:rPr lang="sv-SE" dirty="0" err="1" smtClean="0"/>
              <a:t>use</a:t>
            </a:r>
            <a:r>
              <a:rPr lang="sv-SE" dirty="0" smtClean="0"/>
              <a:t> prepositions</a:t>
            </a:r>
            <a:endParaRPr lang="sv-SE" dirty="0"/>
          </a:p>
        </p:txBody>
      </p:sp>
      <p:sp>
        <p:nvSpPr>
          <p:cNvPr id="3" name="Rubri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>
                <a:effectLst/>
              </a:rPr>
              <a:t>Lesson 1			First step</a:t>
            </a:r>
            <a:r>
              <a:rPr lang="sv-SE" dirty="0" smtClean="0"/>
              <a:t>	</a:t>
            </a:r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l"/>
            <a:r>
              <a:rPr lang="sv-SE" sz="1600" dirty="0" smtClean="0"/>
              <a:t>The </a:t>
            </a:r>
            <a:r>
              <a:rPr lang="sv-SE" sz="1600" dirty="0" err="1" smtClean="0"/>
              <a:t>teacher</a:t>
            </a:r>
            <a:r>
              <a:rPr lang="sv-SE" sz="1600" dirty="0" smtClean="0"/>
              <a:t> </a:t>
            </a:r>
            <a:r>
              <a:rPr lang="sv-SE" sz="1600" dirty="0" err="1" smtClean="0"/>
              <a:t>goes</a:t>
            </a:r>
            <a:r>
              <a:rPr lang="sv-SE" sz="1600" dirty="0" smtClean="0"/>
              <a:t> </a:t>
            </a:r>
            <a:r>
              <a:rPr lang="sv-SE" sz="1600" dirty="0" err="1" smtClean="0"/>
              <a:t>through</a:t>
            </a:r>
            <a:r>
              <a:rPr lang="sv-SE" sz="1600" dirty="0" smtClean="0"/>
              <a:t> </a:t>
            </a:r>
            <a:r>
              <a:rPr lang="sv-SE" sz="1600" dirty="0" err="1" smtClean="0"/>
              <a:t>how</a:t>
            </a:r>
            <a:r>
              <a:rPr lang="sv-SE" sz="1600" dirty="0" smtClean="0"/>
              <a:t> to ask and </a:t>
            </a:r>
            <a:r>
              <a:rPr lang="sv-SE" sz="1600" dirty="0" err="1" smtClean="0"/>
              <a:t>tell</a:t>
            </a:r>
            <a:r>
              <a:rPr lang="sv-SE" sz="1600" dirty="0" smtClean="0"/>
              <a:t> the time, </a:t>
            </a:r>
            <a:r>
              <a:rPr lang="sv-SE" sz="1600" dirty="0" err="1" smtClean="0"/>
              <a:t>weekdays</a:t>
            </a:r>
            <a:r>
              <a:rPr lang="sv-SE" sz="1600" dirty="0" smtClean="0"/>
              <a:t>, prepositions and </a:t>
            </a:r>
            <a:r>
              <a:rPr lang="sv-SE" sz="1600" dirty="0" err="1" smtClean="0"/>
              <a:t>question</a:t>
            </a:r>
            <a:r>
              <a:rPr lang="sv-SE" sz="1600" dirty="0" smtClean="0"/>
              <a:t> </a:t>
            </a:r>
            <a:r>
              <a:rPr lang="sv-SE" sz="1600" dirty="0" err="1" smtClean="0"/>
              <a:t>words</a:t>
            </a:r>
            <a:r>
              <a:rPr lang="sv-SE" sz="1600" dirty="0" smtClean="0"/>
              <a:t> on the </a:t>
            </a:r>
            <a:r>
              <a:rPr lang="sv-SE" sz="1600" dirty="0" err="1" smtClean="0"/>
              <a:t>white</a:t>
            </a:r>
            <a:r>
              <a:rPr lang="sv-SE" sz="1600" dirty="0" smtClean="0"/>
              <a:t> board and the students </a:t>
            </a:r>
            <a:r>
              <a:rPr lang="sv-SE" sz="1600" dirty="0" err="1" smtClean="0"/>
              <a:t>take</a:t>
            </a:r>
            <a:r>
              <a:rPr lang="sv-SE" sz="1600" dirty="0" smtClean="0"/>
              <a:t> </a:t>
            </a:r>
            <a:r>
              <a:rPr lang="sv-SE" sz="1600" dirty="0" err="1" smtClean="0"/>
              <a:t>notes</a:t>
            </a:r>
            <a:r>
              <a:rPr lang="sv-SE" sz="1600" dirty="0" smtClean="0"/>
              <a:t>. </a:t>
            </a:r>
            <a:endParaRPr lang="sv-SE" sz="1600" dirty="0"/>
          </a:p>
        </p:txBody>
      </p:sp>
      <p:pic>
        <p:nvPicPr>
          <p:cNvPr id="5" name="Platshållare för bild 4" descr="DSCN0312.jpg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lum bright="30000"/>
          </a:blip>
          <a:srcRect t="16326" b="16326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v-SE" dirty="0" smtClean="0"/>
              <a:t>        Lesson 1                      Second step </a:t>
            </a:r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l"/>
            <a:r>
              <a:rPr lang="sv-SE" sz="1800" dirty="0" smtClean="0"/>
              <a:t>The students listen to different </a:t>
            </a:r>
            <a:r>
              <a:rPr lang="sv-SE" sz="1800" dirty="0" err="1" smtClean="0"/>
              <a:t>dialogues</a:t>
            </a:r>
            <a:r>
              <a:rPr lang="sv-SE" sz="1800" dirty="0" smtClean="0"/>
              <a:t> from </a:t>
            </a:r>
            <a:r>
              <a:rPr lang="sv-SE" sz="1800" dirty="0" err="1" smtClean="0">
                <a:hlinkClick r:id="rId2"/>
              </a:rPr>
              <a:t>www.talkenglish.com</a:t>
            </a:r>
            <a:r>
              <a:rPr lang="sv-SE" sz="1800" dirty="0" smtClean="0"/>
              <a:t> in order to </a:t>
            </a:r>
            <a:r>
              <a:rPr lang="sv-SE" sz="1800" dirty="0" err="1" smtClean="0"/>
              <a:t>practise</a:t>
            </a:r>
            <a:r>
              <a:rPr lang="sv-SE" sz="1800" dirty="0" smtClean="0"/>
              <a:t> </a:t>
            </a:r>
            <a:r>
              <a:rPr lang="sv-SE" sz="1800" dirty="0" err="1" smtClean="0"/>
              <a:t>their</a:t>
            </a:r>
            <a:r>
              <a:rPr lang="sv-SE" sz="1800" dirty="0" smtClean="0"/>
              <a:t> </a:t>
            </a:r>
            <a:r>
              <a:rPr lang="sv-SE" sz="1800" dirty="0" err="1" smtClean="0"/>
              <a:t>listening</a:t>
            </a:r>
            <a:r>
              <a:rPr lang="sv-SE" sz="1800" dirty="0" smtClean="0"/>
              <a:t> </a:t>
            </a:r>
            <a:r>
              <a:rPr lang="sv-SE" sz="1800" dirty="0" err="1" smtClean="0"/>
              <a:t>skills</a:t>
            </a:r>
            <a:endParaRPr lang="sv-SE" sz="1800" dirty="0"/>
          </a:p>
        </p:txBody>
      </p:sp>
      <p:pic>
        <p:nvPicPr>
          <p:cNvPr id="5" name="Platshållare för bild 4" descr="SAM_1013c[1]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t="16326" b="16326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v-SE" dirty="0" smtClean="0"/>
              <a:t>        Lesson 1				</a:t>
            </a:r>
            <a:r>
              <a:rPr lang="sv-SE" dirty="0" err="1" smtClean="0"/>
              <a:t>Third</a:t>
            </a:r>
            <a:r>
              <a:rPr lang="sv-SE" dirty="0" smtClean="0"/>
              <a:t> step</a:t>
            </a:r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l"/>
            <a:r>
              <a:rPr lang="sv-SE" sz="2000" dirty="0" err="1" smtClean="0"/>
              <a:t>There</a:t>
            </a:r>
            <a:r>
              <a:rPr lang="sv-SE" sz="2000" dirty="0" smtClean="0"/>
              <a:t> are </a:t>
            </a:r>
            <a:r>
              <a:rPr lang="sv-SE" sz="2000" dirty="0" err="1" smtClean="0"/>
              <a:t>three</a:t>
            </a:r>
            <a:r>
              <a:rPr lang="sv-SE" sz="2000" dirty="0" smtClean="0"/>
              <a:t> different </a:t>
            </a:r>
            <a:r>
              <a:rPr lang="sv-SE" sz="2000" dirty="0" err="1" smtClean="0"/>
              <a:t>levels</a:t>
            </a:r>
            <a:r>
              <a:rPr lang="sv-SE" sz="2000" dirty="0" smtClean="0"/>
              <a:t> for the </a:t>
            </a:r>
            <a:r>
              <a:rPr lang="sv-SE" sz="2000" dirty="0" err="1" smtClean="0"/>
              <a:t>dialogues</a:t>
            </a:r>
            <a:r>
              <a:rPr lang="sv-SE" sz="2000" dirty="0" smtClean="0"/>
              <a:t>: </a:t>
            </a:r>
            <a:r>
              <a:rPr lang="sv-SE" sz="2000" dirty="0" err="1" smtClean="0"/>
              <a:t>basic</a:t>
            </a:r>
            <a:r>
              <a:rPr lang="sv-SE" sz="2000" dirty="0" smtClean="0"/>
              <a:t>, </a:t>
            </a:r>
            <a:r>
              <a:rPr lang="sv-SE" sz="2000" dirty="0" err="1" smtClean="0"/>
              <a:t>intermediate</a:t>
            </a:r>
            <a:r>
              <a:rPr lang="sv-SE" sz="2000" dirty="0" smtClean="0"/>
              <a:t> and </a:t>
            </a:r>
            <a:r>
              <a:rPr lang="sv-SE" sz="2000" dirty="0" err="1" smtClean="0"/>
              <a:t>advanced</a:t>
            </a:r>
            <a:r>
              <a:rPr lang="sv-SE" sz="2000" dirty="0" smtClean="0"/>
              <a:t>. </a:t>
            </a:r>
            <a:endParaRPr lang="sv-SE" sz="2000" dirty="0"/>
          </a:p>
        </p:txBody>
      </p:sp>
      <p:pic>
        <p:nvPicPr>
          <p:cNvPr id="5" name="Platshållare för bild 4" descr="DSC0015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326" b="16326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l"/>
            <a:r>
              <a:rPr lang="sv-SE" sz="2000" dirty="0" err="1" smtClean="0"/>
              <a:t>They</a:t>
            </a:r>
            <a:r>
              <a:rPr lang="sv-SE" sz="2000" dirty="0" smtClean="0"/>
              <a:t> </a:t>
            </a:r>
            <a:r>
              <a:rPr lang="sv-SE" sz="2000" dirty="0" err="1" smtClean="0"/>
              <a:t>can</a:t>
            </a:r>
            <a:r>
              <a:rPr lang="sv-SE" sz="2000" dirty="0" smtClean="0"/>
              <a:t> </a:t>
            </a:r>
            <a:r>
              <a:rPr lang="sv-SE" sz="2000" dirty="0" err="1" smtClean="0"/>
              <a:t>choose</a:t>
            </a:r>
            <a:r>
              <a:rPr lang="sv-SE" sz="2000" dirty="0" smtClean="0"/>
              <a:t> from </a:t>
            </a:r>
            <a:r>
              <a:rPr lang="sv-SE" sz="2000" dirty="0" err="1" smtClean="0"/>
              <a:t>more</a:t>
            </a:r>
            <a:r>
              <a:rPr lang="sv-SE" sz="2000" dirty="0" smtClean="0"/>
              <a:t> </a:t>
            </a:r>
            <a:r>
              <a:rPr lang="sv-SE" sz="2000" dirty="0" err="1" smtClean="0"/>
              <a:t>than</a:t>
            </a:r>
            <a:r>
              <a:rPr lang="sv-SE" sz="2000" dirty="0" smtClean="0"/>
              <a:t> </a:t>
            </a:r>
            <a:r>
              <a:rPr lang="sv-SE" sz="2000" dirty="0" err="1" smtClean="0"/>
              <a:t>thirty</a:t>
            </a:r>
            <a:r>
              <a:rPr lang="sv-SE" sz="2000" dirty="0" smtClean="0"/>
              <a:t> different </a:t>
            </a:r>
            <a:r>
              <a:rPr lang="sv-SE" sz="2000" dirty="0" err="1" smtClean="0"/>
              <a:t>dialogues</a:t>
            </a:r>
            <a:r>
              <a:rPr lang="sv-SE" sz="2000" dirty="0" smtClean="0"/>
              <a:t> on </a:t>
            </a:r>
            <a:r>
              <a:rPr lang="sv-SE" sz="2000" dirty="0" err="1" smtClean="0"/>
              <a:t>each</a:t>
            </a:r>
            <a:r>
              <a:rPr lang="sv-SE" sz="2000" dirty="0" smtClean="0"/>
              <a:t> </a:t>
            </a:r>
            <a:r>
              <a:rPr lang="sv-SE" sz="2000" dirty="0" err="1" smtClean="0"/>
              <a:t>level</a:t>
            </a:r>
            <a:r>
              <a:rPr lang="sv-SE" sz="2000" dirty="0" smtClean="0"/>
              <a:t>.</a:t>
            </a:r>
            <a:endParaRPr lang="sv-SE" sz="2000" dirty="0"/>
          </a:p>
        </p:txBody>
      </p:sp>
      <p:pic>
        <p:nvPicPr>
          <p:cNvPr id="5" name="Platshållare för bild 4" descr="DSC0014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326" b="16326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l"/>
            <a:r>
              <a:rPr lang="sv-SE" sz="2000" dirty="0" smtClean="0"/>
              <a:t>The students work in pairs and </a:t>
            </a:r>
            <a:r>
              <a:rPr lang="sv-SE" sz="2000" dirty="0" err="1" smtClean="0"/>
              <a:t>write</a:t>
            </a:r>
            <a:r>
              <a:rPr lang="sv-SE" sz="2000" dirty="0" smtClean="0"/>
              <a:t> </a:t>
            </a:r>
            <a:r>
              <a:rPr lang="sv-SE" sz="2000" dirty="0" err="1" smtClean="0"/>
              <a:t>their</a:t>
            </a:r>
            <a:r>
              <a:rPr lang="sv-SE" sz="2000" dirty="0" smtClean="0"/>
              <a:t> </a:t>
            </a:r>
            <a:r>
              <a:rPr lang="sv-SE" sz="2000" dirty="0" err="1" smtClean="0"/>
              <a:t>own</a:t>
            </a:r>
            <a:r>
              <a:rPr lang="sv-SE" sz="2000" dirty="0" smtClean="0"/>
              <a:t> </a:t>
            </a:r>
            <a:r>
              <a:rPr lang="sv-SE" sz="2000" dirty="0" err="1" smtClean="0"/>
              <a:t>dialogues</a:t>
            </a:r>
            <a:r>
              <a:rPr lang="sv-SE" sz="2000" dirty="0" smtClean="0"/>
              <a:t> </a:t>
            </a:r>
            <a:r>
              <a:rPr lang="sv-SE" sz="2000" dirty="0" err="1" smtClean="0"/>
              <a:t>based</a:t>
            </a:r>
            <a:r>
              <a:rPr lang="sv-SE" sz="2000" dirty="0" smtClean="0"/>
              <a:t> on </a:t>
            </a:r>
            <a:r>
              <a:rPr lang="sv-SE" sz="2000" dirty="0" err="1" smtClean="0"/>
              <a:t>what</a:t>
            </a:r>
            <a:r>
              <a:rPr lang="sv-SE" sz="2000" dirty="0" smtClean="0"/>
              <a:t> </a:t>
            </a:r>
            <a:r>
              <a:rPr lang="sv-SE" sz="2000" dirty="0" err="1" smtClean="0"/>
              <a:t>they</a:t>
            </a:r>
            <a:r>
              <a:rPr lang="sv-SE" sz="2000" dirty="0" smtClean="0"/>
              <a:t> </a:t>
            </a:r>
            <a:r>
              <a:rPr lang="sv-SE" sz="2000" dirty="0" err="1" smtClean="0"/>
              <a:t>learned</a:t>
            </a:r>
            <a:r>
              <a:rPr lang="sv-SE" sz="2000" dirty="0" smtClean="0"/>
              <a:t> </a:t>
            </a:r>
            <a:r>
              <a:rPr lang="sv-SE" sz="2000" dirty="0" err="1" smtClean="0"/>
              <a:t>during</a:t>
            </a:r>
            <a:r>
              <a:rPr lang="sv-SE" sz="2000" dirty="0" smtClean="0"/>
              <a:t> </a:t>
            </a:r>
            <a:r>
              <a:rPr lang="sv-SE" sz="2000" dirty="0" err="1" smtClean="0"/>
              <a:t>lesson</a:t>
            </a:r>
            <a:r>
              <a:rPr lang="sv-SE" sz="2000" dirty="0" smtClean="0"/>
              <a:t> 1. </a:t>
            </a:r>
            <a:endParaRPr lang="sv-SE" sz="2000" dirty="0"/>
          </a:p>
        </p:txBody>
      </p:sp>
      <p:pic>
        <p:nvPicPr>
          <p:cNvPr id="5" name="Platshållare för bild 4" descr="DSC001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326" b="16326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v-SE" dirty="0" smtClean="0"/>
              <a:t>Lesson 2					Step 1</a:t>
            </a:r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l"/>
            <a:r>
              <a:rPr lang="sv-SE" sz="2000" dirty="0" err="1" smtClean="0"/>
              <a:t>They</a:t>
            </a:r>
            <a:r>
              <a:rPr lang="sv-SE" sz="2000" dirty="0" smtClean="0"/>
              <a:t> </a:t>
            </a:r>
            <a:r>
              <a:rPr lang="sv-SE" sz="2000" dirty="0" err="1" smtClean="0"/>
              <a:t>write</a:t>
            </a:r>
            <a:r>
              <a:rPr lang="sv-SE" sz="2000" dirty="0" smtClean="0"/>
              <a:t> </a:t>
            </a:r>
            <a:r>
              <a:rPr lang="sv-SE" sz="2000" dirty="0" err="1" smtClean="0"/>
              <a:t>about</a:t>
            </a:r>
            <a:r>
              <a:rPr lang="sv-SE" sz="2000" dirty="0" smtClean="0"/>
              <a:t> </a:t>
            </a:r>
            <a:r>
              <a:rPr lang="sv-SE" sz="2000" dirty="0" err="1" smtClean="0"/>
              <a:t>how</a:t>
            </a:r>
            <a:r>
              <a:rPr lang="sv-SE" sz="2000" dirty="0" smtClean="0"/>
              <a:t> to make </a:t>
            </a:r>
            <a:r>
              <a:rPr lang="sv-SE" sz="2000" dirty="0" err="1" smtClean="0"/>
              <a:t>appointments</a:t>
            </a:r>
            <a:r>
              <a:rPr lang="sv-SE" sz="2000" dirty="0" smtClean="0"/>
              <a:t>.</a:t>
            </a:r>
            <a:endParaRPr lang="sv-SE" sz="2000" dirty="0"/>
          </a:p>
        </p:txBody>
      </p:sp>
      <p:pic>
        <p:nvPicPr>
          <p:cNvPr id="5" name="Platshållare för bild 4" descr="Helenas_jobbmobil_02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326" b="16326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l"/>
            <a:r>
              <a:rPr lang="sv-SE" sz="2000" dirty="0" err="1" smtClean="0"/>
              <a:t>They</a:t>
            </a:r>
            <a:r>
              <a:rPr lang="sv-SE" sz="2000" dirty="0" smtClean="0"/>
              <a:t> are </a:t>
            </a:r>
            <a:r>
              <a:rPr lang="sv-SE" sz="2000" dirty="0" err="1" smtClean="0"/>
              <a:t>instructed</a:t>
            </a:r>
            <a:r>
              <a:rPr lang="sv-SE" sz="2000" dirty="0" smtClean="0"/>
              <a:t> to </a:t>
            </a:r>
            <a:r>
              <a:rPr lang="sv-SE" sz="2000" dirty="0" err="1" smtClean="0"/>
              <a:t>use</a:t>
            </a:r>
            <a:r>
              <a:rPr lang="sv-SE" sz="2000" dirty="0" smtClean="0"/>
              <a:t> different </a:t>
            </a:r>
            <a:r>
              <a:rPr lang="sv-SE" sz="2000" dirty="0" err="1" smtClean="0"/>
              <a:t>words</a:t>
            </a:r>
            <a:r>
              <a:rPr lang="sv-SE" sz="2000" dirty="0" smtClean="0"/>
              <a:t> and expressions for </a:t>
            </a:r>
            <a:r>
              <a:rPr lang="sv-SE" sz="2000" dirty="0" err="1" smtClean="0"/>
              <a:t>telling</a:t>
            </a:r>
            <a:r>
              <a:rPr lang="sv-SE" sz="2000" dirty="0" smtClean="0"/>
              <a:t> the time.</a:t>
            </a:r>
            <a:endParaRPr lang="sv-SE" sz="2000" dirty="0"/>
          </a:p>
        </p:txBody>
      </p:sp>
      <p:pic>
        <p:nvPicPr>
          <p:cNvPr id="5" name="Platshållare för bild 4" descr="DSC0014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326" b="16326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>
          <a:xfrm>
            <a:off x="1187624" y="5373216"/>
            <a:ext cx="7162800" cy="648232"/>
          </a:xfrm>
        </p:spPr>
        <p:txBody>
          <a:bodyPr>
            <a:normAutofit/>
          </a:bodyPr>
          <a:lstStyle/>
          <a:p>
            <a:pPr algn="l"/>
            <a:r>
              <a:rPr lang="sv-SE" sz="2000" dirty="0" err="1" smtClean="0"/>
              <a:t>They</a:t>
            </a:r>
            <a:r>
              <a:rPr lang="sv-SE" sz="2000" dirty="0" smtClean="0"/>
              <a:t> are </a:t>
            </a:r>
            <a:r>
              <a:rPr lang="sv-SE" sz="2000" dirty="0" err="1" smtClean="0"/>
              <a:t>instructed</a:t>
            </a:r>
            <a:r>
              <a:rPr lang="sv-SE" sz="2000" dirty="0" smtClean="0"/>
              <a:t> to </a:t>
            </a:r>
            <a:r>
              <a:rPr lang="sv-SE" sz="2000" dirty="0" err="1" smtClean="0"/>
              <a:t>use</a:t>
            </a:r>
            <a:r>
              <a:rPr lang="sv-SE" sz="2000" dirty="0" smtClean="0"/>
              <a:t> different </a:t>
            </a:r>
            <a:r>
              <a:rPr lang="sv-SE" sz="2000" dirty="0" err="1" smtClean="0"/>
              <a:t>question</a:t>
            </a:r>
            <a:r>
              <a:rPr lang="sv-SE" sz="2000" dirty="0" smtClean="0"/>
              <a:t> </a:t>
            </a:r>
            <a:r>
              <a:rPr lang="sv-SE" sz="2000" dirty="0" err="1" smtClean="0"/>
              <a:t>words</a:t>
            </a:r>
            <a:r>
              <a:rPr lang="sv-SE" sz="2000" dirty="0" smtClean="0"/>
              <a:t>.</a:t>
            </a:r>
            <a:endParaRPr lang="sv-SE" sz="2000" dirty="0"/>
          </a:p>
        </p:txBody>
      </p:sp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 dirty="0"/>
          </a:p>
        </p:txBody>
      </p:sp>
      <p:pic>
        <p:nvPicPr>
          <p:cNvPr id="7" name="Platshållare för bild 6" descr="Helenas_jobbmobil_02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326" b="16326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sv-SE" sz="2000" dirty="0" smtClean="0"/>
              <a:t>The students </a:t>
            </a:r>
            <a:r>
              <a:rPr lang="sv-SE" sz="2000" dirty="0" err="1" smtClean="0"/>
              <a:t>practise</a:t>
            </a:r>
            <a:r>
              <a:rPr lang="sv-SE" sz="2000" dirty="0" smtClean="0"/>
              <a:t> </a:t>
            </a:r>
            <a:r>
              <a:rPr lang="sv-SE" sz="2000" dirty="0" err="1" smtClean="0"/>
              <a:t>reading</a:t>
            </a:r>
            <a:r>
              <a:rPr lang="sv-SE" sz="2000" dirty="0" smtClean="0"/>
              <a:t> </a:t>
            </a:r>
            <a:r>
              <a:rPr lang="sv-SE" sz="2000" dirty="0" err="1" smtClean="0"/>
              <a:t>their</a:t>
            </a:r>
            <a:r>
              <a:rPr lang="sv-SE" sz="2000" dirty="0" smtClean="0"/>
              <a:t> </a:t>
            </a:r>
            <a:r>
              <a:rPr lang="sv-SE" sz="2000" dirty="0" err="1" smtClean="0"/>
              <a:t>dialogues</a:t>
            </a:r>
            <a:r>
              <a:rPr lang="sv-SE" sz="2000" dirty="0" smtClean="0"/>
              <a:t> </a:t>
            </a:r>
            <a:r>
              <a:rPr lang="sv-SE" sz="2000" dirty="0" err="1" smtClean="0"/>
              <a:t>many</a:t>
            </a:r>
            <a:r>
              <a:rPr lang="sv-SE" sz="2000" dirty="0" smtClean="0"/>
              <a:t> </a:t>
            </a:r>
            <a:r>
              <a:rPr lang="sv-SE" sz="2000" dirty="0" err="1" smtClean="0"/>
              <a:t>times</a:t>
            </a:r>
            <a:r>
              <a:rPr lang="sv-SE" sz="2000" dirty="0" smtClean="0"/>
              <a:t> to get the </a:t>
            </a:r>
            <a:r>
              <a:rPr lang="sv-SE" sz="2000" dirty="0" err="1" smtClean="0"/>
              <a:t>pronunciation</a:t>
            </a:r>
            <a:r>
              <a:rPr lang="sv-SE" sz="2000" dirty="0" smtClean="0"/>
              <a:t> right. </a:t>
            </a:r>
            <a:endParaRPr lang="sv-SE" sz="2000" dirty="0"/>
          </a:p>
        </p:txBody>
      </p:sp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v-SE" dirty="0" smtClean="0"/>
              <a:t>Lesson 2					Step 2</a:t>
            </a:r>
            <a:endParaRPr lang="sv-SE" dirty="0"/>
          </a:p>
        </p:txBody>
      </p:sp>
      <p:pic>
        <p:nvPicPr>
          <p:cNvPr id="7" name="Platshållare för bild 6" descr="DSC0015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326" b="16326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l"/>
            <a:r>
              <a:rPr lang="sv-SE" sz="2000" dirty="0" smtClean="0"/>
              <a:t>The students start </a:t>
            </a:r>
            <a:r>
              <a:rPr lang="sv-SE" sz="2000" dirty="0" err="1" smtClean="0"/>
              <a:t>recording</a:t>
            </a:r>
            <a:r>
              <a:rPr lang="sv-SE" sz="2000" dirty="0" smtClean="0"/>
              <a:t> </a:t>
            </a:r>
            <a:r>
              <a:rPr lang="sv-SE" sz="2000" dirty="0" err="1" smtClean="0"/>
              <a:t>their</a:t>
            </a:r>
            <a:r>
              <a:rPr lang="sv-SE" sz="2000" dirty="0" smtClean="0"/>
              <a:t> </a:t>
            </a:r>
            <a:r>
              <a:rPr lang="sv-SE" sz="2000" dirty="0" err="1" smtClean="0"/>
              <a:t>dialogues</a:t>
            </a:r>
            <a:r>
              <a:rPr lang="sv-SE" sz="2000" dirty="0" smtClean="0"/>
              <a:t>.</a:t>
            </a:r>
            <a:endParaRPr lang="sv-SE" sz="2000" dirty="0"/>
          </a:p>
        </p:txBody>
      </p:sp>
      <p:pic>
        <p:nvPicPr>
          <p:cNvPr id="5" name="Platshållare för bild 4" descr="DSC00152.JPG"/>
          <p:cNvPicPr>
            <a:picLocks noGrp="1" noChangeAspect="1"/>
          </p:cNvPicPr>
          <p:nvPr>
            <p:ph type="pic" idx="1"/>
          </p:nvPr>
        </p:nvPicPr>
        <p:blipFill>
          <a:blip r:embed="rId5" cstate="print"/>
          <a:srcRect t="16326" b="16326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v-SE" dirty="0" smtClean="0"/>
              <a:t>Lesson 3					Step 1</a:t>
            </a:r>
            <a:endParaRPr lang="sv-SE" dirty="0"/>
          </a:p>
        </p:txBody>
      </p:sp>
      <p:pic>
        <p:nvPicPr>
          <p:cNvPr id="8" name="mera_2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524328" y="5949280"/>
            <a:ext cx="304800" cy="304800"/>
          </a:xfrm>
          <a:prstGeom prst="rect">
            <a:avLst/>
          </a:prstGeom>
        </p:spPr>
      </p:pic>
      <p:pic>
        <p:nvPicPr>
          <p:cNvPr id="6" name="DASHKA and OSAMA.wma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4283968" y="6021288"/>
            <a:ext cx="304800" cy="304800"/>
          </a:xfrm>
          <a:prstGeom prst="rect">
            <a:avLst/>
          </a:prstGeom>
        </p:spPr>
      </p:pic>
      <p:pic>
        <p:nvPicPr>
          <p:cNvPr id="7" name="aya_sadiyo_nasteha.wma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8" cstate="print"/>
          <a:stretch>
            <a:fillRect/>
          </a:stretch>
        </p:blipFill>
        <p:spPr>
          <a:xfrm>
            <a:off x="1979712" y="60212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98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13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l"/>
            <a:r>
              <a:rPr lang="sv-SE" sz="2000" dirty="0" err="1" smtClean="0"/>
              <a:t>Some</a:t>
            </a:r>
            <a:r>
              <a:rPr lang="sv-SE" sz="2000" dirty="0" smtClean="0"/>
              <a:t> students </a:t>
            </a:r>
            <a:r>
              <a:rPr lang="sv-SE" sz="2000" dirty="0" err="1" smtClean="0"/>
              <a:t>practise</a:t>
            </a:r>
            <a:r>
              <a:rPr lang="sv-SE" sz="2000" dirty="0" smtClean="0"/>
              <a:t> and </a:t>
            </a:r>
            <a:r>
              <a:rPr lang="sv-SE" sz="2000" dirty="0" err="1" smtClean="0"/>
              <a:t>then</a:t>
            </a:r>
            <a:r>
              <a:rPr lang="sv-SE" sz="2000" dirty="0" smtClean="0"/>
              <a:t> </a:t>
            </a:r>
            <a:r>
              <a:rPr lang="sv-SE" sz="2000" dirty="0" err="1" smtClean="0"/>
              <a:t>perform</a:t>
            </a:r>
            <a:r>
              <a:rPr lang="sv-SE" sz="2000" dirty="0" smtClean="0"/>
              <a:t> </a:t>
            </a:r>
            <a:r>
              <a:rPr lang="sv-SE" sz="2000" dirty="0" err="1" smtClean="0"/>
              <a:t>their</a:t>
            </a:r>
            <a:r>
              <a:rPr lang="sv-SE" sz="2000" dirty="0" smtClean="0"/>
              <a:t> </a:t>
            </a:r>
            <a:r>
              <a:rPr lang="sv-SE" sz="2000" dirty="0" err="1" smtClean="0"/>
              <a:t>dialogues</a:t>
            </a:r>
            <a:r>
              <a:rPr lang="sv-SE" sz="2000" dirty="0" smtClean="0"/>
              <a:t> in front of the </a:t>
            </a:r>
            <a:r>
              <a:rPr lang="sv-SE" sz="2000" dirty="0" err="1" smtClean="0"/>
              <a:t>class</a:t>
            </a:r>
            <a:r>
              <a:rPr lang="sv-SE" sz="2000" dirty="0" smtClean="0"/>
              <a:t>. </a:t>
            </a:r>
            <a:endParaRPr lang="sv-SE" sz="2000" dirty="0"/>
          </a:p>
        </p:txBody>
      </p:sp>
      <p:pic>
        <p:nvPicPr>
          <p:cNvPr id="5" name="Platshållare för bild 4" descr="vlcsnap-2012-02-17-10h30m28s24.pn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5101" b="5101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v-SE" dirty="0" smtClean="0"/>
              <a:t>Lesson 3					Step 2</a:t>
            </a:r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l"/>
            <a:r>
              <a:rPr lang="sv-SE" sz="2000" dirty="0" smtClean="0"/>
              <a:t>The </a:t>
            </a:r>
            <a:r>
              <a:rPr lang="sv-SE" sz="2000" dirty="0" err="1" smtClean="0"/>
              <a:t>teacher</a:t>
            </a:r>
            <a:r>
              <a:rPr lang="sv-SE" sz="2000" dirty="0" smtClean="0"/>
              <a:t> </a:t>
            </a:r>
            <a:r>
              <a:rPr lang="sv-SE" sz="2000" dirty="0" err="1" smtClean="0"/>
              <a:t>documents</a:t>
            </a:r>
            <a:r>
              <a:rPr lang="sv-SE" sz="2000" dirty="0" smtClean="0"/>
              <a:t> the students´ demonstrations by </a:t>
            </a:r>
            <a:r>
              <a:rPr lang="sv-SE" sz="2000" dirty="0" err="1" smtClean="0"/>
              <a:t>filming</a:t>
            </a:r>
            <a:r>
              <a:rPr lang="sv-SE" sz="2000" dirty="0" smtClean="0"/>
              <a:t> </a:t>
            </a:r>
            <a:r>
              <a:rPr lang="sv-SE" sz="2000" dirty="0" err="1" smtClean="0"/>
              <a:t>them</a:t>
            </a:r>
            <a:r>
              <a:rPr lang="sv-SE" sz="2000" dirty="0" smtClean="0"/>
              <a:t>.</a:t>
            </a:r>
            <a:endParaRPr lang="sv-SE" sz="2000" dirty="0"/>
          </a:p>
        </p:txBody>
      </p:sp>
      <p:pic>
        <p:nvPicPr>
          <p:cNvPr id="5" name="Platshållare för bild 4" descr="P101018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326" b="16326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l"/>
            <a:r>
              <a:rPr lang="sv-SE" sz="2000" dirty="0" smtClean="0"/>
              <a:t>The films </a:t>
            </a:r>
            <a:r>
              <a:rPr lang="sv-SE" sz="2000" dirty="0" err="1" smtClean="0"/>
              <a:t>will</a:t>
            </a:r>
            <a:r>
              <a:rPr lang="sv-SE" sz="2000" dirty="0" smtClean="0"/>
              <a:t> be </a:t>
            </a:r>
            <a:r>
              <a:rPr lang="sv-SE" sz="2000" dirty="0" err="1" smtClean="0"/>
              <a:t>shown</a:t>
            </a:r>
            <a:r>
              <a:rPr lang="sv-SE" sz="2000" dirty="0" smtClean="0"/>
              <a:t> in </a:t>
            </a:r>
            <a:r>
              <a:rPr lang="sv-SE" sz="2000" dirty="0" err="1" smtClean="0"/>
              <a:t>class</a:t>
            </a:r>
            <a:r>
              <a:rPr lang="sv-SE" sz="2000" dirty="0" smtClean="0"/>
              <a:t> later on and are to be </a:t>
            </a:r>
            <a:r>
              <a:rPr lang="sv-SE" sz="2000" dirty="0" err="1" smtClean="0"/>
              <a:t>evaluated</a:t>
            </a:r>
            <a:r>
              <a:rPr lang="sv-SE" sz="2000" dirty="0" smtClean="0"/>
              <a:t> by </a:t>
            </a:r>
            <a:r>
              <a:rPr lang="sv-SE" sz="2000" dirty="0" err="1" smtClean="0"/>
              <a:t>themselves</a:t>
            </a:r>
            <a:r>
              <a:rPr lang="sv-SE" sz="2000" dirty="0" smtClean="0"/>
              <a:t> as </a:t>
            </a:r>
            <a:r>
              <a:rPr lang="sv-SE" sz="2000" dirty="0" err="1" smtClean="0"/>
              <a:t>well</a:t>
            </a:r>
            <a:r>
              <a:rPr lang="sv-SE" sz="2000" dirty="0" smtClean="0"/>
              <a:t> as </a:t>
            </a:r>
            <a:r>
              <a:rPr lang="sv-SE" sz="2000" dirty="0" err="1" smtClean="0"/>
              <a:t>other</a:t>
            </a:r>
            <a:r>
              <a:rPr lang="sv-SE" sz="2000" dirty="0" smtClean="0"/>
              <a:t> students.</a:t>
            </a:r>
            <a:endParaRPr lang="sv-SE" sz="2000" dirty="0"/>
          </a:p>
        </p:txBody>
      </p:sp>
      <p:pic>
        <p:nvPicPr>
          <p:cNvPr id="5" name="Platshållare för bild 4" descr="P101018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326" b="16326"/>
          <a:stretch>
            <a:fillRect/>
          </a:stretch>
        </p:blipFill>
        <p:spPr/>
      </p:pic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sv-SE" sz="2000" dirty="0" smtClean="0"/>
              <a:t>The students </a:t>
            </a:r>
            <a:r>
              <a:rPr lang="sv-SE" sz="2000" dirty="0" err="1" smtClean="0"/>
              <a:t>complete</a:t>
            </a:r>
            <a:r>
              <a:rPr lang="sv-SE" sz="2000" dirty="0" smtClean="0"/>
              <a:t> the same </a:t>
            </a:r>
            <a:r>
              <a:rPr lang="sv-SE" sz="2000" dirty="0" err="1" smtClean="0"/>
              <a:t>evaluations</a:t>
            </a:r>
            <a:r>
              <a:rPr lang="sv-SE" sz="2000" dirty="0" smtClean="0"/>
              <a:t> as in </a:t>
            </a:r>
            <a:r>
              <a:rPr lang="sv-SE" sz="2000" dirty="0" err="1" smtClean="0"/>
              <a:t>lesson</a:t>
            </a:r>
            <a:r>
              <a:rPr lang="sv-SE" sz="2000" dirty="0" smtClean="0"/>
              <a:t> 1. </a:t>
            </a:r>
            <a:endParaRPr lang="sv-SE" sz="2000" dirty="0"/>
          </a:p>
        </p:txBody>
      </p:sp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v-SE" dirty="0" smtClean="0"/>
              <a:t>Lesson 3					Step 3</a:t>
            </a:r>
            <a:endParaRPr lang="sv-SE" dirty="0"/>
          </a:p>
        </p:txBody>
      </p:sp>
      <p:pic>
        <p:nvPicPr>
          <p:cNvPr id="11" name="Platshållare för bild 10" descr="bild[1]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185" b="16185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leri">
  <a:themeElements>
    <a:clrScheme name="Galleri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Galleri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Galleri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179</TotalTime>
  <Words>339</Words>
  <Application>Microsoft Office PowerPoint</Application>
  <PresentationFormat>Bildspel på skärmen (4:3)</PresentationFormat>
  <Paragraphs>44</Paragraphs>
  <Slides>19</Slides>
  <Notes>0</Notes>
  <HiddenSlides>0</HiddenSlides>
  <MMClips>3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19</vt:i4>
      </vt:variant>
    </vt:vector>
  </HeadingPairs>
  <TitlesOfParts>
    <vt:vector size="20" baseType="lpstr">
      <vt:lpstr>Galleri</vt:lpstr>
      <vt:lpstr>English dialogues  </vt:lpstr>
      <vt:lpstr>Participating: Students from school year 9</vt:lpstr>
      <vt:lpstr>The Swedish national curriculum emphasizes the skills on how to use spoken English when interacting with other people. </vt:lpstr>
      <vt:lpstr>Students should be given many opportunities to develop skills to:</vt:lpstr>
      <vt:lpstr>Lesson 1   First step </vt:lpstr>
      <vt:lpstr>        Lesson 1                      Second step </vt:lpstr>
      <vt:lpstr>        Lesson 1    Third step</vt:lpstr>
      <vt:lpstr>Bild 8</vt:lpstr>
      <vt:lpstr>Bild 9</vt:lpstr>
      <vt:lpstr>Lesson 2     Step 1</vt:lpstr>
      <vt:lpstr>Bild 11</vt:lpstr>
      <vt:lpstr>Bild 12</vt:lpstr>
      <vt:lpstr>Bild 13</vt:lpstr>
      <vt:lpstr>Lesson 2     Step 2</vt:lpstr>
      <vt:lpstr>Lesson 3     Step 1</vt:lpstr>
      <vt:lpstr>Lesson 3     Step 2</vt:lpstr>
      <vt:lpstr>Bild 17</vt:lpstr>
      <vt:lpstr>Bild 18</vt:lpstr>
      <vt:lpstr>Lesson 3     Step 3</vt:lpstr>
    </vt:vector>
  </TitlesOfParts>
  <Company>Windows User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dialogues  </dc:title>
  <dc:creator>aa26238</dc:creator>
  <cp:lastModifiedBy>aa26238</cp:lastModifiedBy>
  <cp:revision>11</cp:revision>
  <dcterms:created xsi:type="dcterms:W3CDTF">2012-03-11T10:00:48Z</dcterms:created>
  <dcterms:modified xsi:type="dcterms:W3CDTF">2012-03-12T21:37:22Z</dcterms:modified>
</cp:coreProperties>
</file>