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sldIdLst>
    <p:sldId id="256" r:id="rId2"/>
    <p:sldId id="257" r:id="rId3"/>
    <p:sldId id="284" r:id="rId4"/>
    <p:sldId id="259" r:id="rId5"/>
    <p:sldId id="260" r:id="rId6"/>
    <p:sldId id="261" r:id="rId7"/>
    <p:sldId id="262" r:id="rId8"/>
    <p:sldId id="286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2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310" r:id="rId39"/>
    <p:sldId id="311" r:id="rId40"/>
    <p:sldId id="312" r:id="rId41"/>
    <p:sldId id="297" r:id="rId42"/>
    <p:sldId id="299" r:id="rId43"/>
    <p:sldId id="300" r:id="rId44"/>
    <p:sldId id="301" r:id="rId45"/>
    <p:sldId id="302" r:id="rId46"/>
    <p:sldId id="303" r:id="rId47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66FFCC"/>
    <a:srgbClr val="FFCCCC"/>
    <a:srgbClr val="FF0066"/>
    <a:srgbClr val="FF9933"/>
    <a:srgbClr val="FF6600"/>
    <a:srgbClr val="FFFF00"/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646" autoAdjust="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845B39-42B7-48EF-B81C-9EC4B1DE7425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1913CC-DFC0-41A4-B134-9723CB7D685E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0DEA2C-ACE1-4835-8B49-E11D35A69C4E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olo, testo e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lipArt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it-IT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36EF25-ECB7-4CFE-9227-DAF6BFC6FD7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380912-5793-4061-9D26-4E8178323287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B2309CFC-5ECF-474D-89DE-C984BA1E0B0F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8C3149-A4D2-45D2-B6E7-7346F854A056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126E3A-B5A7-4E05-93DE-40B28BAE93E4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E3E959-FE0D-438E-9DC6-FEBFF65727AD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D930DB-33D8-4462-B745-49BC3B2DF6E9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31B676-3F39-425C-8D47-35B66D71F869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it-IT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Fare clic sull'icona per inserire un'immagine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981AB6-0055-4BE4-852B-72487345CA3D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CFC4F862-23D0-4F8C-90B0-3913C6B80C19}" type="slidenum">
              <a:rPr lang="it-IT" smtClean="0"/>
              <a:pPr>
                <a:defRPr/>
              </a:pPr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5720" y="2500306"/>
            <a:ext cx="7772400" cy="1143000"/>
          </a:xfrm>
        </p:spPr>
        <p:txBody>
          <a:bodyPr/>
          <a:lstStyle/>
          <a:p>
            <a:pPr eaLnBrk="1" hangingPunct="1"/>
            <a:r>
              <a:rPr lang="it-IT" dirty="0" err="1" smtClean="0">
                <a:solidFill>
                  <a:srgbClr val="FFFF00"/>
                </a:solidFill>
              </a:rPr>
              <a:t>Chemical</a:t>
            </a:r>
            <a:r>
              <a:rPr lang="it-IT" dirty="0" smtClean="0">
                <a:solidFill>
                  <a:srgbClr val="FFFF00"/>
                </a:solidFill>
              </a:rPr>
              <a:t> </a:t>
            </a:r>
            <a:r>
              <a:rPr lang="it-IT" dirty="0" err="1" smtClean="0">
                <a:solidFill>
                  <a:srgbClr val="FFFF00"/>
                </a:solidFill>
              </a:rPr>
              <a:t>Reactions</a:t>
            </a:r>
            <a:endParaRPr lang="it-IT" dirty="0" smtClean="0">
              <a:solidFill>
                <a:srgbClr val="FFFF00"/>
              </a:solidFill>
            </a:endParaRPr>
          </a:p>
        </p:txBody>
      </p:sp>
      <p:sp>
        <p:nvSpPr>
          <p:cNvPr id="4" name="Sottotitolo 3"/>
          <p:cNvSpPr>
            <a:spLocks noGrp="1"/>
          </p:cNvSpPr>
          <p:nvPr>
            <p:ph type="subTitle" idx="1"/>
          </p:nvPr>
        </p:nvSpPr>
        <p:spPr>
          <a:xfrm>
            <a:off x="571472" y="4143380"/>
            <a:ext cx="8143900" cy="2357454"/>
          </a:xfrm>
        </p:spPr>
        <p:txBody>
          <a:bodyPr/>
          <a:lstStyle/>
          <a:p>
            <a:r>
              <a:rPr lang="it-IT" dirty="0" smtClean="0"/>
              <a:t>LICEO SCIENTIFICO “A. EINSTEIN”</a:t>
            </a:r>
          </a:p>
          <a:p>
            <a:r>
              <a:rPr lang="it-IT" dirty="0" smtClean="0"/>
              <a:t>MOTTOLA (TA)</a:t>
            </a:r>
            <a:endParaRPr lang="it-IT" dirty="0"/>
          </a:p>
        </p:txBody>
      </p:sp>
      <p:graphicFrame>
        <p:nvGraphicFramePr>
          <p:cNvPr id="8" name="Tabella 7"/>
          <p:cNvGraphicFramePr>
            <a:graphicFrameLocks noGrp="1"/>
          </p:cNvGraphicFramePr>
          <p:nvPr/>
        </p:nvGraphicFramePr>
        <p:xfrm>
          <a:off x="0" y="214290"/>
          <a:ext cx="9144000" cy="1285884"/>
        </p:xfrm>
        <a:graphic>
          <a:graphicData uri="http://schemas.openxmlformats.org/drawingml/2006/table">
            <a:tbl>
              <a:tblPr/>
              <a:tblGrid>
                <a:gridCol w="2571736"/>
                <a:gridCol w="6572264"/>
              </a:tblGrid>
              <a:tr h="1285884">
                <a:tc>
                  <a:txBody>
                    <a:bodyPr/>
                    <a:lstStyle/>
                    <a:p>
                      <a:pPr marL="365760" indent="-365760" algn="just">
                        <a:spcAft>
                          <a:spcPts val="0"/>
                        </a:spcAft>
                        <a:tabLst>
                          <a:tab pos="365760" algn="l"/>
                        </a:tabLst>
                      </a:pPr>
                      <a:endParaRPr lang="it-IT" sz="3200" b="1" kern="50" dirty="0">
                        <a:solidFill>
                          <a:srgbClr val="0084D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5760" indent="-365760" algn="ctr">
                        <a:spcAft>
                          <a:spcPts val="0"/>
                        </a:spcAft>
                        <a:tabLst>
                          <a:tab pos="365760" algn="l"/>
                        </a:tabLst>
                      </a:pPr>
                      <a:r>
                        <a:rPr lang="en-GB" sz="3200" b="1" kern="50" dirty="0">
                          <a:solidFill>
                            <a:srgbClr val="0084D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“</a:t>
                      </a:r>
                      <a:r>
                        <a:rPr lang="en-GB" sz="2800" b="1" kern="50" dirty="0">
                          <a:solidFill>
                            <a:srgbClr val="0084D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Teaching innovatively (with focus on ICT)</a:t>
                      </a:r>
                      <a:endParaRPr lang="it-IT" sz="2800" b="1" kern="50" dirty="0">
                        <a:solidFill>
                          <a:srgbClr val="0084D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65760" indent="-365760" algn="ctr">
                        <a:spcAft>
                          <a:spcPts val="0"/>
                        </a:spcAft>
                        <a:tabLst>
                          <a:tab pos="365760" algn="l"/>
                        </a:tabLst>
                      </a:pPr>
                      <a:r>
                        <a:rPr lang="en-GB" sz="2800" b="1" kern="50" dirty="0">
                          <a:solidFill>
                            <a:srgbClr val="0084D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and its  impact on the quality of education”</a:t>
                      </a:r>
                      <a:endParaRPr lang="it-IT" sz="2800" b="1" kern="50" dirty="0">
                        <a:solidFill>
                          <a:srgbClr val="0084D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51" marR="685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221" name="Immagine 2" descr="logo_ic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174625"/>
            <a:ext cx="2205038" cy="874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301625"/>
            <a:ext cx="8763000" cy="604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u="sng">
                <a:solidFill>
                  <a:srgbClr val="FFFF00"/>
                </a:solidFill>
              </a:rPr>
              <a:t>Solution E1</a:t>
            </a:r>
            <a:endParaRPr lang="en-US" sz="2800" b="0" u="sng">
              <a:solidFill>
                <a:srgbClr val="FFFF00"/>
              </a:solidFill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   Classify each of the following as a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   1) physical change  or 2) chemical change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2800"/>
              <a:t>		</a:t>
            </a:r>
            <a:r>
              <a:rPr lang="en-US" sz="2800">
                <a:solidFill>
                  <a:srgbClr val="FFFF00"/>
                </a:solidFill>
              </a:rPr>
              <a:t>A.</a:t>
            </a:r>
            <a:r>
              <a:rPr lang="en-US" sz="2800"/>
              <a:t>   __</a:t>
            </a:r>
            <a:r>
              <a:rPr lang="en-US" sz="2800" u="sng">
                <a:solidFill>
                  <a:srgbClr val="FF9900"/>
                </a:solidFill>
              </a:rPr>
              <a:t>2</a:t>
            </a:r>
            <a:r>
              <a:rPr lang="en-US" sz="2800"/>
              <a:t>__ </a:t>
            </a:r>
            <a:r>
              <a:rPr lang="en-US" sz="2800">
                <a:solidFill>
                  <a:srgbClr val="FFFF00"/>
                </a:solidFill>
              </a:rPr>
              <a:t>a burning candle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2800"/>
              <a:t>		</a:t>
            </a:r>
            <a:r>
              <a:rPr lang="en-US" sz="2800">
                <a:solidFill>
                  <a:srgbClr val="FFFF00"/>
                </a:solidFill>
              </a:rPr>
              <a:t>B.</a:t>
            </a:r>
            <a:r>
              <a:rPr lang="en-US" sz="2800"/>
              <a:t>   __</a:t>
            </a:r>
            <a:r>
              <a:rPr lang="en-US" sz="2800" u="sng">
                <a:solidFill>
                  <a:srgbClr val="FF9900"/>
                </a:solidFill>
              </a:rPr>
              <a:t>1</a:t>
            </a:r>
            <a:r>
              <a:rPr lang="en-US" sz="2800"/>
              <a:t>_ </a:t>
            </a:r>
            <a:r>
              <a:rPr lang="en-US" sz="2800">
                <a:solidFill>
                  <a:srgbClr val="FFFF00"/>
                </a:solidFill>
              </a:rPr>
              <a:t>melting ice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2800"/>
              <a:t>   		</a:t>
            </a:r>
            <a:r>
              <a:rPr lang="en-US" sz="2800">
                <a:solidFill>
                  <a:srgbClr val="FFFF00"/>
                </a:solidFill>
              </a:rPr>
              <a:t>C.</a:t>
            </a:r>
            <a:r>
              <a:rPr lang="en-US" sz="2800"/>
              <a:t>   __</a:t>
            </a:r>
            <a:r>
              <a:rPr lang="en-US" sz="2800" u="sng">
                <a:solidFill>
                  <a:srgbClr val="FF9900"/>
                </a:solidFill>
              </a:rPr>
              <a:t>2</a:t>
            </a:r>
            <a:r>
              <a:rPr lang="en-US" sz="2800"/>
              <a:t>__ </a:t>
            </a:r>
            <a:r>
              <a:rPr lang="en-US" sz="2800">
                <a:solidFill>
                  <a:srgbClr val="FFFF00"/>
                </a:solidFill>
              </a:rPr>
              <a:t>toasting a marshmallow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2800"/>
              <a:t>   		</a:t>
            </a:r>
            <a:r>
              <a:rPr lang="en-US" sz="2800">
                <a:solidFill>
                  <a:srgbClr val="FFFF00"/>
                </a:solidFill>
              </a:rPr>
              <a:t>D.</a:t>
            </a:r>
            <a:r>
              <a:rPr lang="en-US" sz="2800"/>
              <a:t>   __</a:t>
            </a:r>
            <a:r>
              <a:rPr lang="en-US" sz="2800" u="sng">
                <a:solidFill>
                  <a:srgbClr val="FF9900"/>
                </a:solidFill>
              </a:rPr>
              <a:t>1</a:t>
            </a:r>
            <a:r>
              <a:rPr lang="en-US" sz="2800"/>
              <a:t>__ </a:t>
            </a:r>
            <a:r>
              <a:rPr lang="en-US" sz="2800">
                <a:solidFill>
                  <a:srgbClr val="FFFF00"/>
                </a:solidFill>
              </a:rPr>
              <a:t>cutting a pizza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2800"/>
              <a:t>   	</a:t>
            </a:r>
            <a:r>
              <a:rPr lang="en-US" sz="2800">
                <a:solidFill>
                  <a:srgbClr val="FFFF00"/>
                </a:solidFill>
              </a:rPr>
              <a:t>	E.</a:t>
            </a:r>
            <a:r>
              <a:rPr lang="en-US" sz="2800"/>
              <a:t>   __</a:t>
            </a:r>
            <a:r>
              <a:rPr lang="en-US" sz="2800" u="sng">
                <a:solidFill>
                  <a:srgbClr val="FF9900"/>
                </a:solidFill>
              </a:rPr>
              <a:t>2</a:t>
            </a:r>
            <a:r>
              <a:rPr lang="en-US" sz="2800"/>
              <a:t>__ </a:t>
            </a:r>
            <a:r>
              <a:rPr lang="en-US" sz="2800">
                <a:solidFill>
                  <a:srgbClr val="FFFF00"/>
                </a:solidFill>
              </a:rPr>
              <a:t>polishing silver </a:t>
            </a:r>
          </a:p>
          <a:p>
            <a:pPr eaLnBrk="0" hangingPunct="0">
              <a:spcBef>
                <a:spcPct val="50000"/>
              </a:spcBef>
            </a:pPr>
            <a:r>
              <a:rPr lang="en-US" sz="3200" b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304800" y="228600"/>
            <a:ext cx="84582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200" u="sng">
                <a:solidFill>
                  <a:srgbClr val="FFFF00"/>
                </a:solidFill>
              </a:rPr>
              <a:t>Chemical Reaction</a:t>
            </a:r>
          </a:p>
          <a:p>
            <a:pPr eaLnBrk="0" hangingPunct="0">
              <a:spcBef>
                <a:spcPct val="50000"/>
              </a:spcBef>
            </a:pPr>
            <a:r>
              <a:rPr lang="en-US" sz="3200" b="0"/>
              <a:t>	</a:t>
            </a:r>
          </a:p>
          <a:p>
            <a:pPr eaLnBrk="0" hangingPunct="0">
              <a:spcBef>
                <a:spcPct val="50000"/>
              </a:spcBef>
            </a:pPr>
            <a:endParaRPr lang="en-US" sz="3200" b="0"/>
          </a:p>
          <a:p>
            <a:pPr eaLnBrk="0" hangingPunct="0">
              <a:spcBef>
                <a:spcPct val="50000"/>
              </a:spcBef>
            </a:pPr>
            <a:r>
              <a:rPr lang="en-US" sz="3200"/>
              <a:t>	</a:t>
            </a:r>
            <a:r>
              <a:rPr lang="en-US" sz="3200">
                <a:solidFill>
                  <a:srgbClr val="FFFF00"/>
                </a:solidFill>
              </a:rPr>
              <a:t>A process in which at least one new substance is produced as a result of chemical change.</a:t>
            </a:r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4038600" y="3581400"/>
            <a:ext cx="3352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 sz="2800" b="0"/>
          </a:p>
        </p:txBody>
      </p:sp>
      <p:graphicFrame>
        <p:nvGraphicFramePr>
          <p:cNvPr id="3074" name="Object 4"/>
          <p:cNvGraphicFramePr>
            <a:graphicFrameLocks/>
          </p:cNvGraphicFramePr>
          <p:nvPr/>
        </p:nvGraphicFramePr>
        <p:xfrm>
          <a:off x="3802063" y="4343400"/>
          <a:ext cx="3641725" cy="1511300"/>
        </p:xfrm>
        <a:graphic>
          <a:graphicData uri="http://schemas.openxmlformats.org/presentationml/2006/ole">
            <p:oleObj spid="_x0000_s3074" name="Clip" r:id="rId3" imgW="3657600" imgH="1852560" progId="MS_ClipArt_Gallery.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</a:rPr>
              <a:t>A Chemical Reaction</a:t>
            </a:r>
            <a:endParaRPr lang="it-IT" sz="4000" b="1" smtClean="0">
              <a:solidFill>
                <a:srgbClr val="FFFF0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3000" b="1" smtClean="0">
                <a:solidFill>
                  <a:srgbClr val="FFFF00"/>
                </a:solidFill>
              </a:rPr>
              <a:t>Reactants</a:t>
            </a:r>
            <a:endParaRPr lang="en-US" sz="3000" b="1" smtClean="0"/>
          </a:p>
          <a:p>
            <a:pPr eaLnBrk="1" hangingPunct="1"/>
            <a:endParaRPr lang="it-IT" sz="3000" smtClean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3000" b="1" smtClean="0">
                <a:solidFill>
                  <a:srgbClr val="FFFF00"/>
                </a:solidFill>
              </a:rPr>
              <a:t>      Products</a:t>
            </a:r>
          </a:p>
          <a:p>
            <a:pPr eaLnBrk="1" hangingPunct="1"/>
            <a:endParaRPr lang="it-IT" sz="3200" smtClean="0">
              <a:solidFill>
                <a:srgbClr val="FFFF00"/>
              </a:solidFill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762000" y="2819400"/>
            <a:ext cx="3048000" cy="2057400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>
              <a:lnSpc>
                <a:spcPct val="110000"/>
              </a:lnSpc>
            </a:pPr>
            <a:endParaRPr lang="it-IT" sz="3000" b="0"/>
          </a:p>
        </p:txBody>
      </p:sp>
      <p:sp>
        <p:nvSpPr>
          <p:cNvPr id="17414" name="Oval 6"/>
          <p:cNvSpPr>
            <a:spLocks noChangeArrowheads="1"/>
          </p:cNvSpPr>
          <p:nvPr/>
        </p:nvSpPr>
        <p:spPr bwMode="auto">
          <a:xfrm>
            <a:off x="2819400" y="3048000"/>
            <a:ext cx="381000" cy="381000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5" name="Oval 7"/>
          <p:cNvSpPr>
            <a:spLocks noChangeArrowheads="1"/>
          </p:cNvSpPr>
          <p:nvPr/>
        </p:nvSpPr>
        <p:spPr bwMode="auto">
          <a:xfrm flipV="1">
            <a:off x="1905000" y="3048000"/>
            <a:ext cx="457200" cy="4572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6" name="Oval 9"/>
          <p:cNvSpPr>
            <a:spLocks noChangeArrowheads="1"/>
          </p:cNvSpPr>
          <p:nvPr/>
        </p:nvSpPr>
        <p:spPr bwMode="auto">
          <a:xfrm flipV="1">
            <a:off x="1066800" y="3124200"/>
            <a:ext cx="381000" cy="381000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7" name="Oval 10"/>
          <p:cNvSpPr>
            <a:spLocks noChangeArrowheads="1"/>
          </p:cNvSpPr>
          <p:nvPr/>
        </p:nvSpPr>
        <p:spPr bwMode="auto">
          <a:xfrm>
            <a:off x="990600" y="4114800"/>
            <a:ext cx="457200" cy="4572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it-IT" sz="2800" b="0">
              <a:solidFill>
                <a:srgbClr val="FFFF00"/>
              </a:solidFill>
            </a:endParaRPr>
          </a:p>
        </p:txBody>
      </p:sp>
      <p:sp>
        <p:nvSpPr>
          <p:cNvPr id="17418" name="Oval 11"/>
          <p:cNvSpPr>
            <a:spLocks noChangeArrowheads="1"/>
          </p:cNvSpPr>
          <p:nvPr/>
        </p:nvSpPr>
        <p:spPr bwMode="auto">
          <a:xfrm>
            <a:off x="3200400" y="4191000"/>
            <a:ext cx="457200" cy="4572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19" name="Oval 12"/>
          <p:cNvSpPr>
            <a:spLocks noChangeArrowheads="1"/>
          </p:cNvSpPr>
          <p:nvPr/>
        </p:nvSpPr>
        <p:spPr bwMode="auto">
          <a:xfrm>
            <a:off x="2438400" y="3581400"/>
            <a:ext cx="457200" cy="4572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20" name="Oval 14"/>
          <p:cNvSpPr>
            <a:spLocks noChangeArrowheads="1"/>
          </p:cNvSpPr>
          <p:nvPr/>
        </p:nvSpPr>
        <p:spPr bwMode="auto">
          <a:xfrm>
            <a:off x="1981200" y="4343400"/>
            <a:ext cx="381000" cy="381000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21" name="Oval 15"/>
          <p:cNvSpPr>
            <a:spLocks noChangeArrowheads="1"/>
          </p:cNvSpPr>
          <p:nvPr/>
        </p:nvSpPr>
        <p:spPr bwMode="auto">
          <a:xfrm>
            <a:off x="5715000" y="2971800"/>
            <a:ext cx="457200" cy="4572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22" name="Rectangle 16"/>
          <p:cNvSpPr>
            <a:spLocks noChangeArrowheads="1"/>
          </p:cNvSpPr>
          <p:nvPr/>
        </p:nvSpPr>
        <p:spPr bwMode="auto">
          <a:xfrm>
            <a:off x="5334000" y="2819400"/>
            <a:ext cx="3200400" cy="1981200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23" name="Oval 17"/>
          <p:cNvSpPr>
            <a:spLocks noChangeArrowheads="1"/>
          </p:cNvSpPr>
          <p:nvPr/>
        </p:nvSpPr>
        <p:spPr bwMode="auto">
          <a:xfrm>
            <a:off x="6172200" y="3048000"/>
            <a:ext cx="381000" cy="381000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24" name="Oval 18"/>
          <p:cNvSpPr>
            <a:spLocks noChangeArrowheads="1"/>
          </p:cNvSpPr>
          <p:nvPr/>
        </p:nvSpPr>
        <p:spPr bwMode="auto">
          <a:xfrm>
            <a:off x="7620000" y="2971800"/>
            <a:ext cx="457200" cy="4572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25" name="Oval 19"/>
          <p:cNvSpPr>
            <a:spLocks noChangeArrowheads="1"/>
          </p:cNvSpPr>
          <p:nvPr/>
        </p:nvSpPr>
        <p:spPr bwMode="auto">
          <a:xfrm>
            <a:off x="7239000" y="3657600"/>
            <a:ext cx="457200" cy="4572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26" name="Oval 20"/>
          <p:cNvSpPr>
            <a:spLocks noChangeArrowheads="1"/>
          </p:cNvSpPr>
          <p:nvPr/>
        </p:nvSpPr>
        <p:spPr bwMode="auto">
          <a:xfrm>
            <a:off x="7696200" y="3733800"/>
            <a:ext cx="381000" cy="381000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27" name="Oval 21"/>
          <p:cNvSpPr>
            <a:spLocks noChangeArrowheads="1"/>
          </p:cNvSpPr>
          <p:nvPr/>
        </p:nvSpPr>
        <p:spPr bwMode="auto">
          <a:xfrm>
            <a:off x="5715000" y="4114800"/>
            <a:ext cx="457200" cy="4572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28" name="Oval 22"/>
          <p:cNvSpPr>
            <a:spLocks noChangeArrowheads="1"/>
          </p:cNvSpPr>
          <p:nvPr/>
        </p:nvSpPr>
        <p:spPr bwMode="auto">
          <a:xfrm>
            <a:off x="6172200" y="4191000"/>
            <a:ext cx="381000" cy="381000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7429" name="Line 23"/>
          <p:cNvSpPr>
            <a:spLocks noChangeShapeType="1"/>
          </p:cNvSpPr>
          <p:nvPr/>
        </p:nvSpPr>
        <p:spPr bwMode="auto">
          <a:xfrm>
            <a:off x="4038600" y="3733800"/>
            <a:ext cx="10668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000" y="304800"/>
            <a:ext cx="8382000" cy="701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 eaLnBrk="0" hangingPunct="0">
              <a:spcBef>
                <a:spcPct val="50000"/>
              </a:spcBef>
            </a:pPr>
            <a:r>
              <a:rPr lang="en-US" sz="2800" u="sng">
                <a:solidFill>
                  <a:srgbClr val="FFFF00"/>
                </a:solidFill>
              </a:rPr>
              <a:t>Learning Check E2</a:t>
            </a:r>
            <a:endParaRPr lang="en-US" sz="2800" b="0" u="sng">
              <a:solidFill>
                <a:srgbClr val="FFFF00"/>
              </a:solidFill>
            </a:endParaRPr>
          </a:p>
          <a:p>
            <a:pPr marL="457200" indent="-457200" eaLnBrk="0" hangingPunct="0">
              <a:spcBef>
                <a:spcPct val="50000"/>
              </a:spcBef>
              <a:buFontTx/>
              <a:buAutoNum type="alphaUcPeriod"/>
            </a:pPr>
            <a:endParaRPr lang="en-US" sz="2800" u="sng">
              <a:solidFill>
                <a:srgbClr val="FFFF00"/>
              </a:solidFill>
            </a:endParaRPr>
          </a:p>
          <a:p>
            <a:pPr marL="457200" indent="-457200" eaLnBrk="0" hangingPunct="0">
              <a:spcBef>
                <a:spcPct val="50000"/>
              </a:spcBef>
              <a:buFontTx/>
              <a:buAutoNum type="alphaUcPeriod"/>
            </a:pPr>
            <a:r>
              <a:rPr lang="en-US" sz="2800">
                <a:solidFill>
                  <a:srgbClr val="FFFF00"/>
                </a:solidFill>
              </a:rPr>
              <a:t>How does an equation indicate a change in</a:t>
            </a:r>
          </a:p>
          <a:p>
            <a:pPr marL="457200" indent="-457200" eaLnBrk="0" hangingPunct="0"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      the identity of the reacting substances?</a:t>
            </a:r>
          </a:p>
          <a:p>
            <a:pPr marL="457200" indent="-4572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	</a:t>
            </a:r>
          </a:p>
          <a:p>
            <a:pPr marL="457200" indent="-457200"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B.  How did the yellow and green reactants</a:t>
            </a:r>
          </a:p>
          <a:p>
            <a:pPr marL="457200" indent="-457200"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      combine?</a:t>
            </a:r>
          </a:p>
          <a:p>
            <a:pPr marL="457200" indent="-457200" eaLnBrk="0" hangingPunct="0">
              <a:spcBef>
                <a:spcPct val="50000"/>
              </a:spcBef>
            </a:pPr>
            <a:endParaRPr lang="en-US" sz="2800">
              <a:solidFill>
                <a:srgbClr val="FFFF00"/>
              </a:solidFill>
            </a:endParaRPr>
          </a:p>
          <a:p>
            <a:pPr marL="457200" indent="-457200" eaLnBrk="0" hangingPunct="0"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C.  Did all the reactants form product?  Why or</a:t>
            </a:r>
          </a:p>
          <a:p>
            <a:pPr marL="457200" indent="-457200" eaLnBrk="0" hangingPunct="0"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      why not?</a:t>
            </a:r>
            <a:endParaRPr lang="en-US" sz="2800" b="0">
              <a:solidFill>
                <a:srgbClr val="FFFF00"/>
              </a:solidFill>
            </a:endParaRPr>
          </a:p>
          <a:p>
            <a:pPr marL="457200" indent="-457200" eaLnBrk="0" hangingPunct="0">
              <a:spcBef>
                <a:spcPct val="50000"/>
              </a:spcBef>
              <a:buFontTx/>
              <a:buChar char="•"/>
            </a:pPr>
            <a:endParaRPr lang="en-US" sz="2800" b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04800" y="304800"/>
            <a:ext cx="8534400" cy="615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u="sng">
                <a:solidFill>
                  <a:srgbClr val="FFFF00"/>
                </a:solidFill>
              </a:rPr>
              <a:t>Learning Check E2</a:t>
            </a:r>
          </a:p>
          <a:p>
            <a:pPr algn="ctr" eaLnBrk="0" hangingPunct="0">
              <a:spcBef>
                <a:spcPct val="50000"/>
              </a:spcBef>
            </a:pPr>
            <a:endParaRPr lang="en-US" b="0" u="sng">
              <a:solidFill>
                <a:srgbClr val="FFFF00"/>
              </a:solidFill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000">
                <a:solidFill>
                  <a:srgbClr val="00FFFF"/>
                </a:solidFill>
              </a:rPr>
              <a:t>A.  How does an equation indicate a change in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000">
                <a:solidFill>
                  <a:srgbClr val="00FFFF"/>
                </a:solidFill>
              </a:rPr>
              <a:t>	   the identity of the reacting substances?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000">
                <a:solidFill>
                  <a:srgbClr val="FF6633"/>
                </a:solidFill>
              </a:rPr>
              <a:t>	   </a:t>
            </a:r>
            <a:r>
              <a:rPr lang="en-US" sz="2000">
                <a:solidFill>
                  <a:srgbClr val="FF9900"/>
                </a:solidFill>
              </a:rPr>
              <a:t>The formulas of the reactants are different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000">
                <a:solidFill>
                  <a:srgbClr val="FF9900"/>
                </a:solidFill>
              </a:rPr>
              <a:t>	    than the formulas of the products.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endParaRPr lang="en-US" sz="2000">
              <a:solidFill>
                <a:srgbClr val="FF6633"/>
              </a:solidFill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000">
                <a:solidFill>
                  <a:srgbClr val="00FFFF"/>
                </a:solidFill>
              </a:rPr>
              <a:t>B.  How did the yellow and green reactants 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000">
                <a:solidFill>
                  <a:srgbClr val="00FFFF"/>
                </a:solidFill>
              </a:rPr>
              <a:t> 	   combine?</a:t>
            </a:r>
            <a:r>
              <a:rPr lang="en-US" sz="2000">
                <a:solidFill>
                  <a:schemeClr val="accent2"/>
                </a:solidFill>
              </a:rPr>
              <a:t> 	</a:t>
            </a:r>
            <a:r>
              <a:rPr lang="en-US" sz="2000">
                <a:solidFill>
                  <a:srgbClr val="FF9900"/>
                </a:solidFill>
              </a:rPr>
              <a:t>1 yellow combined with 1 green.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endParaRPr lang="en-US" sz="2000">
              <a:solidFill>
                <a:schemeClr val="accent2"/>
              </a:solidFill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000">
                <a:solidFill>
                  <a:srgbClr val="00FFFF"/>
                </a:solidFill>
              </a:rPr>
              <a:t>C.  Did all the reactants form product? Why or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000">
                <a:solidFill>
                  <a:srgbClr val="00FFFF"/>
                </a:solidFill>
              </a:rPr>
              <a:t>      why not?</a:t>
            </a:r>
            <a:r>
              <a:rPr lang="en-US" sz="2000">
                <a:solidFill>
                  <a:schemeClr val="accent2"/>
                </a:solidFill>
              </a:rPr>
              <a:t> </a:t>
            </a:r>
            <a:r>
              <a:rPr lang="en-US" sz="2000">
                <a:solidFill>
                  <a:srgbClr val="FF9900"/>
                </a:solidFill>
              </a:rPr>
              <a:t>No. There were more yellow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000">
                <a:solidFill>
                  <a:srgbClr val="FF9900"/>
                </a:solidFill>
              </a:rPr>
              <a:t>      reactants than green. </a:t>
            </a:r>
            <a:endParaRPr lang="en-US" sz="2000" b="0">
              <a:solidFill>
                <a:srgbClr val="FF9900"/>
              </a:solidFill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</a:pPr>
            <a:endParaRPr lang="en-US" sz="20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</a:rPr>
              <a:t>Writing a Chemical Equation</a:t>
            </a:r>
            <a:endParaRPr lang="it-IT" sz="4000" b="1" smtClean="0">
              <a:solidFill>
                <a:srgbClr val="FFFF00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SzPct val="110000"/>
              <a:buFont typeface="Wingdings" pitchFamily="2" charset="2"/>
              <a:buNone/>
            </a:pPr>
            <a:r>
              <a:rPr lang="en-US" sz="3000" b="1" smtClean="0">
                <a:solidFill>
                  <a:srgbClr val="FFFF00"/>
                </a:solidFill>
              </a:rPr>
              <a:t>Chemical symbols give a “before-and-after” picture of a chemical reaction</a:t>
            </a:r>
          </a:p>
          <a:p>
            <a:pPr eaLnBrk="1" hangingPunct="1">
              <a:lnSpc>
                <a:spcPct val="120000"/>
              </a:lnSpc>
              <a:buSzPct val="110000"/>
              <a:buFont typeface="Wingdings" pitchFamily="2" charset="2"/>
              <a:buNone/>
            </a:pPr>
            <a:r>
              <a:rPr lang="en-US" sz="3000" b="1" smtClean="0">
                <a:solidFill>
                  <a:srgbClr val="99FF33"/>
                </a:solidFill>
              </a:rPr>
              <a:t>	    </a:t>
            </a:r>
            <a:r>
              <a:rPr lang="en-US" sz="3000" b="1" i="1" smtClean="0">
                <a:solidFill>
                  <a:srgbClr val="00FF00"/>
                </a:solidFill>
              </a:rPr>
              <a:t>Reactants	</a:t>
            </a:r>
            <a:r>
              <a:rPr lang="en-US" sz="3000" b="1" i="1" smtClean="0">
                <a:solidFill>
                  <a:srgbClr val="99FF33"/>
                </a:solidFill>
              </a:rPr>
              <a:t>		   </a:t>
            </a:r>
            <a:r>
              <a:rPr lang="en-US" sz="3000" b="1" i="1" smtClean="0">
                <a:solidFill>
                  <a:srgbClr val="00FF00"/>
                </a:solidFill>
              </a:rPr>
              <a:t>Products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3000" b="1" smtClean="0">
                <a:solidFill>
                  <a:srgbClr val="FFFF00"/>
                </a:solidFill>
              </a:rPr>
              <a:t>MgO     +      C		         CO     +    Mg</a:t>
            </a:r>
          </a:p>
          <a:p>
            <a:pPr eaLnBrk="1" hangingPunct="1">
              <a:buFontTx/>
              <a:buNone/>
            </a:pPr>
            <a:endParaRPr lang="en-US" sz="3000" b="1" smtClean="0">
              <a:solidFill>
                <a:srgbClr val="FFFF00"/>
              </a:solidFill>
            </a:endParaRPr>
          </a:p>
          <a:p>
            <a:pPr eaLnBrk="1" hangingPunct="1">
              <a:buFontTx/>
              <a:buNone/>
            </a:pPr>
            <a:r>
              <a:rPr lang="en-US" sz="2800" b="1" smtClean="0">
                <a:solidFill>
                  <a:srgbClr val="FFFF00"/>
                </a:solidFill>
              </a:rPr>
              <a:t>magnesium oxide</a:t>
            </a:r>
            <a:r>
              <a:rPr lang="en-US" sz="2800" b="1" smtClean="0"/>
              <a:t>     </a:t>
            </a:r>
            <a:r>
              <a:rPr lang="en-US" sz="2800" b="1" smtClean="0">
                <a:solidFill>
                  <a:srgbClr val="00FF00"/>
                </a:solidFill>
              </a:rPr>
              <a:t>to form</a:t>
            </a:r>
            <a:r>
              <a:rPr lang="en-US" sz="2800" b="1" smtClean="0">
                <a:solidFill>
                  <a:srgbClr val="66FF33"/>
                </a:solidFill>
              </a:rPr>
              <a:t>     </a:t>
            </a:r>
            <a:r>
              <a:rPr lang="en-US" sz="2800" b="1" smtClean="0">
                <a:solidFill>
                  <a:srgbClr val="FFFF00"/>
                </a:solidFill>
              </a:rPr>
              <a:t>carbon monoxide</a:t>
            </a:r>
          </a:p>
          <a:p>
            <a:pPr eaLnBrk="1" hangingPunct="1">
              <a:buFontTx/>
              <a:buNone/>
            </a:pPr>
            <a:r>
              <a:rPr lang="en-US" sz="2800" b="1" smtClean="0">
                <a:solidFill>
                  <a:srgbClr val="00FFFF"/>
                </a:solidFill>
              </a:rPr>
              <a:t>reacts </a:t>
            </a:r>
            <a:r>
              <a:rPr lang="en-US" sz="2800" b="1" smtClean="0">
                <a:solidFill>
                  <a:srgbClr val="FFFF00"/>
                </a:solidFill>
              </a:rPr>
              <a:t>with carbon</a:t>
            </a:r>
            <a:r>
              <a:rPr lang="en-US" sz="2800" b="1" smtClean="0"/>
              <a:t>                     </a:t>
            </a:r>
            <a:r>
              <a:rPr lang="en-US" sz="2800" b="1" smtClean="0">
                <a:solidFill>
                  <a:srgbClr val="FFFF00"/>
                </a:solidFill>
              </a:rPr>
              <a:t>and magnesium</a:t>
            </a:r>
            <a:r>
              <a:rPr lang="en-US" sz="2800" b="1" smtClean="0"/>
              <a:t> </a:t>
            </a:r>
          </a:p>
          <a:p>
            <a:pPr eaLnBrk="1" hangingPunct="1">
              <a:buFontTx/>
              <a:buNone/>
            </a:pPr>
            <a:endParaRPr lang="it-IT" sz="2800" smtClean="0"/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3657600" y="3886200"/>
            <a:ext cx="1371600" cy="76200"/>
          </a:xfrm>
          <a:prstGeom prst="rightArrow">
            <a:avLst>
              <a:gd name="adj1" fmla="val 50000"/>
              <a:gd name="adj2" fmla="val 450000"/>
            </a:avLst>
          </a:prstGeom>
          <a:solidFill>
            <a:srgbClr val="CC66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 sz="2800" b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</a:rPr>
              <a:t>Reading a Chemical Equation</a:t>
            </a:r>
            <a:endParaRPr lang="it-IT" sz="4000" b="1" smtClean="0">
              <a:solidFill>
                <a:srgbClr val="FFFF00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3000" b="1" smtClean="0">
                <a:solidFill>
                  <a:srgbClr val="00FF00"/>
                </a:solidFill>
              </a:rPr>
              <a:t>4 NH</a:t>
            </a:r>
            <a:r>
              <a:rPr lang="en-US" sz="3000" b="1" baseline="-25000" smtClean="0">
                <a:solidFill>
                  <a:srgbClr val="00FF00"/>
                </a:solidFill>
              </a:rPr>
              <a:t>3    </a:t>
            </a:r>
            <a:r>
              <a:rPr lang="en-US" sz="3000" b="1" smtClean="0">
                <a:solidFill>
                  <a:srgbClr val="00FF00"/>
                </a:solidFill>
              </a:rPr>
              <a:t>+   5 O</a:t>
            </a:r>
            <a:r>
              <a:rPr lang="en-US" sz="3000" b="1" baseline="-25000" smtClean="0">
                <a:solidFill>
                  <a:srgbClr val="00FF00"/>
                </a:solidFill>
              </a:rPr>
              <a:t>2	</a:t>
            </a:r>
            <a:r>
              <a:rPr lang="en-US" sz="3000" b="1" baseline="-25000" smtClean="0">
                <a:solidFill>
                  <a:srgbClr val="99FF33"/>
                </a:solidFill>
              </a:rPr>
              <a:t>		</a:t>
            </a:r>
            <a:r>
              <a:rPr lang="en-US" sz="3000" b="1" smtClean="0">
                <a:solidFill>
                  <a:srgbClr val="99FF33"/>
                </a:solidFill>
              </a:rPr>
              <a:t>4 NO   +  6 H</a:t>
            </a:r>
            <a:r>
              <a:rPr lang="en-US" sz="3000" b="1" baseline="-25000" smtClean="0">
                <a:solidFill>
                  <a:srgbClr val="99FF33"/>
                </a:solidFill>
              </a:rPr>
              <a:t>2</a:t>
            </a:r>
            <a:r>
              <a:rPr lang="en-US" sz="3000" b="1" smtClean="0">
                <a:solidFill>
                  <a:srgbClr val="99FF33"/>
                </a:solidFill>
              </a:rPr>
              <a:t>O</a:t>
            </a:r>
            <a:r>
              <a:rPr lang="en-US" sz="3000" b="1" baseline="-25000" smtClean="0">
                <a:solidFill>
                  <a:srgbClr val="99FF33"/>
                </a:solidFill>
              </a:rPr>
              <a:t>	</a:t>
            </a:r>
            <a:endParaRPr lang="en-US" sz="3000" b="1" baseline="-25000" smtClean="0">
              <a:solidFill>
                <a:srgbClr val="FF6633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3000" b="1" baseline="-25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3000" b="1" smtClean="0"/>
              <a:t>	</a:t>
            </a:r>
            <a:r>
              <a:rPr lang="en-US" sz="3000" b="1" smtClean="0">
                <a:solidFill>
                  <a:srgbClr val="FFFF00"/>
                </a:solidFill>
              </a:rPr>
              <a:t>Four molecules of NH</a:t>
            </a:r>
            <a:r>
              <a:rPr lang="en-US" sz="3000" b="1" baseline="-25000" smtClean="0">
                <a:solidFill>
                  <a:srgbClr val="FFFF00"/>
                </a:solidFill>
              </a:rPr>
              <a:t>3</a:t>
            </a:r>
            <a:r>
              <a:rPr lang="en-US" sz="3000" b="1" smtClean="0">
                <a:solidFill>
                  <a:srgbClr val="FFFF00"/>
                </a:solidFill>
              </a:rPr>
              <a:t> react with five</a:t>
            </a:r>
            <a:r>
              <a:rPr lang="en-US" sz="3000" b="1" smtClean="0"/>
              <a:t> </a:t>
            </a:r>
            <a:r>
              <a:rPr lang="en-US" sz="3000" b="1" smtClean="0">
                <a:solidFill>
                  <a:srgbClr val="FFFF00"/>
                </a:solidFill>
              </a:rPr>
              <a:t>molecules O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/>
              <a:t> </a:t>
            </a:r>
            <a:r>
              <a:rPr lang="en-US" sz="3000" b="1" smtClean="0">
                <a:solidFill>
                  <a:srgbClr val="00FF00"/>
                </a:solidFill>
              </a:rPr>
              <a:t>to produce</a:t>
            </a:r>
            <a:r>
              <a:rPr lang="en-US" sz="3000" b="1" smtClean="0"/>
              <a:t> </a:t>
            </a:r>
            <a:r>
              <a:rPr lang="en-US" sz="3000" b="1" smtClean="0">
                <a:solidFill>
                  <a:srgbClr val="FFFF00"/>
                </a:solidFill>
              </a:rPr>
              <a:t>four molecules NO</a:t>
            </a:r>
            <a:r>
              <a:rPr lang="en-US" sz="3000" b="1" smtClean="0"/>
              <a:t> </a:t>
            </a:r>
            <a:r>
              <a:rPr lang="en-US" sz="3000" b="1" smtClean="0">
                <a:solidFill>
                  <a:srgbClr val="FFFF00"/>
                </a:solidFill>
              </a:rPr>
              <a:t>and six molecules of H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>
                <a:solidFill>
                  <a:srgbClr val="FFFF00"/>
                </a:solidFill>
              </a:rPr>
              <a:t>O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3000" b="1" smtClean="0"/>
              <a:t>					</a:t>
            </a:r>
            <a:r>
              <a:rPr lang="en-US" sz="3000" b="1" smtClean="0">
                <a:solidFill>
                  <a:srgbClr val="00FF00"/>
                </a:solidFill>
              </a:rPr>
              <a:t>or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3000" b="1" smtClean="0"/>
              <a:t>	</a:t>
            </a:r>
            <a:r>
              <a:rPr lang="en-US" sz="3000" b="1" smtClean="0">
                <a:solidFill>
                  <a:srgbClr val="FFFF00"/>
                </a:solidFill>
              </a:rPr>
              <a:t>Four moles NH</a:t>
            </a:r>
            <a:r>
              <a:rPr lang="en-US" sz="3000" b="1" baseline="-25000" smtClean="0">
                <a:solidFill>
                  <a:srgbClr val="FFFF00"/>
                </a:solidFill>
              </a:rPr>
              <a:t>3</a:t>
            </a:r>
            <a:r>
              <a:rPr lang="en-US" sz="3000" b="1" smtClean="0">
                <a:solidFill>
                  <a:srgbClr val="FFFF00"/>
                </a:solidFill>
              </a:rPr>
              <a:t> react with 5 moles O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/>
              <a:t> </a:t>
            </a:r>
            <a:r>
              <a:rPr lang="en-US" sz="3000" b="1" smtClean="0">
                <a:solidFill>
                  <a:srgbClr val="00FF00"/>
                </a:solidFill>
              </a:rPr>
              <a:t>to produce</a:t>
            </a:r>
            <a:r>
              <a:rPr lang="en-US" sz="3000" b="1" smtClean="0"/>
              <a:t> </a:t>
            </a:r>
            <a:r>
              <a:rPr lang="en-US" sz="3000" b="1" smtClean="0">
                <a:solidFill>
                  <a:srgbClr val="FFFF00"/>
                </a:solidFill>
              </a:rPr>
              <a:t>four moles NO and six moles H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>
                <a:solidFill>
                  <a:srgbClr val="FFFF00"/>
                </a:solidFill>
              </a:rPr>
              <a:t>O</a:t>
            </a:r>
          </a:p>
          <a:p>
            <a:pPr eaLnBrk="1" hangingPunct="1">
              <a:lnSpc>
                <a:spcPct val="90000"/>
              </a:lnSpc>
            </a:pPr>
            <a:endParaRPr lang="it-IT" sz="2800" smtClean="0">
              <a:solidFill>
                <a:srgbClr val="FFFF00"/>
              </a:solidFill>
            </a:endParaRP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3657600" y="2133600"/>
            <a:ext cx="1447800" cy="152400"/>
          </a:xfrm>
          <a:prstGeom prst="rightArrow">
            <a:avLst>
              <a:gd name="adj1" fmla="val 50000"/>
              <a:gd name="adj2" fmla="val 237500"/>
            </a:avLst>
          </a:prstGeom>
          <a:solidFill>
            <a:srgbClr val="CC66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</a:rPr>
              <a:t>A Balanced Chemical Equation</a:t>
            </a:r>
            <a:endParaRPr lang="it-IT" sz="4000" b="1" smtClean="0">
              <a:solidFill>
                <a:srgbClr val="FFFF00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0" y="1828800"/>
            <a:ext cx="9144000" cy="4267200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en-US" sz="3400" b="1" smtClean="0">
                <a:solidFill>
                  <a:srgbClr val="FFFF00"/>
                </a:solidFill>
              </a:rPr>
              <a:t>Same numbers of each type of atom on each side of the equation</a:t>
            </a:r>
          </a:p>
          <a:p>
            <a:pPr eaLnBrk="1" hangingPunct="1">
              <a:buFontTx/>
              <a:buNone/>
            </a:pPr>
            <a:endParaRPr lang="en-US" sz="34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sz="3400" b="1" smtClean="0"/>
              <a:t>	</a:t>
            </a:r>
            <a:r>
              <a:rPr lang="en-US" sz="3400" b="1" smtClean="0">
                <a:solidFill>
                  <a:srgbClr val="FFFF00"/>
                </a:solidFill>
              </a:rPr>
              <a:t>Al      +        S               Al</a:t>
            </a:r>
            <a:r>
              <a:rPr lang="en-US" sz="3400" b="1" baseline="-25000" smtClean="0">
                <a:solidFill>
                  <a:srgbClr val="FFFF00"/>
                </a:solidFill>
              </a:rPr>
              <a:t>2</a:t>
            </a:r>
            <a:r>
              <a:rPr lang="en-US" sz="3400" b="1" smtClean="0">
                <a:solidFill>
                  <a:srgbClr val="FFFF00"/>
                </a:solidFill>
              </a:rPr>
              <a:t>S</a:t>
            </a:r>
            <a:r>
              <a:rPr lang="en-US" sz="3400" b="1" baseline="-25000" smtClean="0">
                <a:solidFill>
                  <a:srgbClr val="FFFF00"/>
                </a:solidFill>
              </a:rPr>
              <a:t>3</a:t>
            </a:r>
            <a:r>
              <a:rPr lang="en-US" sz="3400" b="1" baseline="-25000" smtClean="0"/>
              <a:t> 	      </a:t>
            </a:r>
            <a:r>
              <a:rPr lang="en-US" sz="3400" b="1" i="1" smtClean="0">
                <a:solidFill>
                  <a:srgbClr val="FF9900"/>
                </a:solidFill>
              </a:rPr>
              <a:t>Not Balanced</a:t>
            </a:r>
            <a:endParaRPr lang="en-US" sz="3400" b="1" i="1" smtClean="0">
              <a:solidFill>
                <a:srgbClr val="FF6633"/>
              </a:solidFill>
            </a:endParaRPr>
          </a:p>
          <a:p>
            <a:pPr eaLnBrk="1" hangingPunct="1">
              <a:buFontTx/>
              <a:buNone/>
            </a:pPr>
            <a:endParaRPr lang="en-US" sz="3400" b="1" smtClean="0"/>
          </a:p>
          <a:p>
            <a:pPr eaLnBrk="1" hangingPunct="1">
              <a:buFontTx/>
              <a:buNone/>
            </a:pPr>
            <a:r>
              <a:rPr lang="en-US" sz="3400" b="1" smtClean="0"/>
              <a:t>	</a:t>
            </a:r>
            <a:r>
              <a:rPr lang="en-US" sz="3400" b="1" smtClean="0">
                <a:solidFill>
                  <a:srgbClr val="FF9900"/>
                </a:solidFill>
              </a:rPr>
              <a:t>2</a:t>
            </a:r>
            <a:r>
              <a:rPr lang="en-US" sz="3400" b="1" smtClean="0">
                <a:solidFill>
                  <a:srgbClr val="FFFF00"/>
                </a:solidFill>
              </a:rPr>
              <a:t>Al </a:t>
            </a:r>
            <a:r>
              <a:rPr lang="en-US" sz="3400" b="1" smtClean="0"/>
              <a:t>  </a:t>
            </a:r>
            <a:r>
              <a:rPr lang="en-US" sz="3400" b="1" smtClean="0">
                <a:solidFill>
                  <a:srgbClr val="FFFF00"/>
                </a:solidFill>
              </a:rPr>
              <a:t> + </a:t>
            </a:r>
            <a:r>
              <a:rPr lang="en-US" sz="3400" b="1" smtClean="0"/>
              <a:t>   </a:t>
            </a:r>
            <a:r>
              <a:rPr lang="en-US" sz="3400" b="1" smtClean="0">
                <a:solidFill>
                  <a:srgbClr val="FF9900"/>
                </a:solidFill>
              </a:rPr>
              <a:t> 3</a:t>
            </a:r>
            <a:r>
              <a:rPr lang="en-US" sz="3400" b="1" smtClean="0">
                <a:solidFill>
                  <a:srgbClr val="FFFF00"/>
                </a:solidFill>
              </a:rPr>
              <a:t>S   </a:t>
            </a:r>
            <a:r>
              <a:rPr lang="en-US" sz="3400" b="1" smtClean="0"/>
              <a:t>              </a:t>
            </a:r>
            <a:r>
              <a:rPr lang="en-US" sz="3400" b="1" smtClean="0">
                <a:solidFill>
                  <a:srgbClr val="FFFF00"/>
                </a:solidFill>
              </a:rPr>
              <a:t>Al</a:t>
            </a:r>
            <a:r>
              <a:rPr lang="en-US" sz="3400" b="1" baseline="-25000" smtClean="0">
                <a:solidFill>
                  <a:srgbClr val="FFFF00"/>
                </a:solidFill>
              </a:rPr>
              <a:t>2</a:t>
            </a:r>
            <a:r>
              <a:rPr lang="en-US" sz="3400" b="1" smtClean="0">
                <a:solidFill>
                  <a:srgbClr val="FFFF00"/>
                </a:solidFill>
              </a:rPr>
              <a:t>S</a:t>
            </a:r>
            <a:r>
              <a:rPr lang="en-US" sz="3400" b="1" baseline="-25000" smtClean="0">
                <a:solidFill>
                  <a:srgbClr val="FFFF00"/>
                </a:solidFill>
              </a:rPr>
              <a:t>3</a:t>
            </a:r>
            <a:r>
              <a:rPr lang="en-US" sz="3400" b="1" smtClean="0">
                <a:solidFill>
                  <a:srgbClr val="FFFF00"/>
                </a:solidFill>
              </a:rPr>
              <a:t> </a:t>
            </a:r>
            <a:r>
              <a:rPr lang="en-US" sz="3400" b="1" smtClean="0"/>
              <a:t>      </a:t>
            </a:r>
            <a:r>
              <a:rPr lang="en-US" sz="3400" b="1" i="1" smtClean="0">
                <a:solidFill>
                  <a:srgbClr val="99FF33"/>
                </a:solidFill>
              </a:rPr>
              <a:t>Balanced</a:t>
            </a:r>
            <a:endParaRPr lang="en-US" sz="3400" b="1" smtClean="0"/>
          </a:p>
          <a:p>
            <a:pPr eaLnBrk="1" hangingPunct="1">
              <a:buFontTx/>
              <a:buNone/>
            </a:pPr>
            <a:endParaRPr lang="en-US" sz="3400" b="1" smtClean="0"/>
          </a:p>
          <a:p>
            <a:pPr eaLnBrk="1" hangingPunct="1"/>
            <a:endParaRPr lang="it-IT" smtClean="0"/>
          </a:p>
        </p:txBody>
      </p:sp>
      <p:sp>
        <p:nvSpPr>
          <p:cNvPr id="22532" name="AutoShape 6"/>
          <p:cNvSpPr>
            <a:spLocks noChangeArrowheads="1"/>
          </p:cNvSpPr>
          <p:nvPr/>
        </p:nvSpPr>
        <p:spPr bwMode="auto">
          <a:xfrm>
            <a:off x="3124200" y="4038600"/>
            <a:ext cx="1295400" cy="76200"/>
          </a:xfrm>
          <a:prstGeom prst="rightArrow">
            <a:avLst>
              <a:gd name="adj1" fmla="val 50000"/>
              <a:gd name="adj2" fmla="val 42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2533" name="AutoShape 9"/>
          <p:cNvSpPr>
            <a:spLocks noChangeArrowheads="1"/>
          </p:cNvSpPr>
          <p:nvPr/>
        </p:nvSpPr>
        <p:spPr bwMode="auto">
          <a:xfrm>
            <a:off x="3124200" y="5334000"/>
            <a:ext cx="1371600" cy="76200"/>
          </a:xfrm>
          <a:prstGeom prst="rightArrow">
            <a:avLst>
              <a:gd name="adj1" fmla="val 50000"/>
              <a:gd name="adj2" fmla="val 450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762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b="1" smtClean="0">
                <a:solidFill>
                  <a:srgbClr val="FFFF00"/>
                </a:solidFill>
                <a:latin typeface="Arial" charset="0"/>
              </a:rPr>
              <a:t>Law of Conservation of Mass</a:t>
            </a:r>
            <a:endParaRPr lang="it-IT" sz="36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438400"/>
            <a:ext cx="5257800" cy="3581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In any ordinary chemical reaction, matter is not created nor destroyed</a:t>
            </a:r>
            <a:endParaRPr lang="it-IT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838200" y="35052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/>
          </a:p>
        </p:txBody>
      </p:sp>
      <p:grpSp>
        <p:nvGrpSpPr>
          <p:cNvPr id="23557" name="Group 7"/>
          <p:cNvGrpSpPr>
            <a:grpSpLocks/>
          </p:cNvGrpSpPr>
          <p:nvPr/>
        </p:nvGrpSpPr>
        <p:grpSpPr bwMode="auto">
          <a:xfrm>
            <a:off x="5867400" y="1981200"/>
            <a:ext cx="2705100" cy="4281488"/>
            <a:chOff x="3800" y="1080"/>
            <a:chExt cx="1704" cy="2697"/>
          </a:xfrm>
        </p:grpSpPr>
        <p:sp>
          <p:nvSpPr>
            <p:cNvPr id="26632" name="Rectangle 8"/>
            <p:cNvSpPr>
              <a:spLocks noChangeArrowheads="1"/>
            </p:cNvSpPr>
            <p:nvPr/>
          </p:nvSpPr>
          <p:spPr bwMode="auto">
            <a:xfrm>
              <a:off x="3923" y="3491"/>
              <a:ext cx="149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eaLnBrk="0" hangingPunct="0">
                <a:defRPr/>
              </a:pPr>
              <a:r>
                <a:rPr lang="en-US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Lavoisier, 1788</a:t>
              </a:r>
            </a:p>
          </p:txBody>
        </p:sp>
        <p:pic>
          <p:nvPicPr>
            <p:cNvPr id="26633" name="Picture 9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00" y="1080"/>
              <a:ext cx="1704" cy="227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772400" cy="12192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  <a:latin typeface="Arial" charset="0"/>
              </a:rPr>
              <a:t>Matter is Conserved</a:t>
            </a:r>
            <a:endParaRPr lang="it-IT" sz="40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295400"/>
            <a:ext cx="8763000" cy="5181600"/>
          </a:xfrm>
          <a:ln>
            <a:solidFill>
              <a:srgbClr val="0066FF"/>
            </a:solidFill>
          </a:ln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US" sz="3000" b="1" smtClean="0">
                <a:solidFill>
                  <a:srgbClr val="FFFF00"/>
                </a:solidFill>
              </a:rPr>
              <a:t>H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>
                <a:solidFill>
                  <a:srgbClr val="FFFF00"/>
                </a:solidFill>
              </a:rPr>
              <a:t>       +      Cl</a:t>
            </a:r>
            <a:r>
              <a:rPr lang="en-US" sz="3000" b="1" baseline="-25000" smtClean="0">
                <a:solidFill>
                  <a:srgbClr val="FFFF00"/>
                </a:solidFill>
              </a:rPr>
              <a:t>2			</a:t>
            </a:r>
            <a:r>
              <a:rPr lang="en-US" sz="3000" b="1" smtClean="0">
                <a:solidFill>
                  <a:srgbClr val="FFFF00"/>
                </a:solidFill>
              </a:rPr>
              <a:t>2 HCl</a:t>
            </a:r>
          </a:p>
          <a:p>
            <a:pPr eaLnBrk="1" hangingPunct="1">
              <a:buFontTx/>
              <a:buNone/>
            </a:pPr>
            <a:r>
              <a:rPr lang="en-US" sz="3000" b="1" smtClean="0"/>
              <a:t>  </a:t>
            </a:r>
          </a:p>
          <a:p>
            <a:pPr eaLnBrk="1" hangingPunct="1">
              <a:buFontTx/>
              <a:buNone/>
            </a:pPr>
            <a:r>
              <a:rPr lang="en-US" sz="3000" b="1" smtClean="0"/>
              <a:t>           </a:t>
            </a:r>
            <a:r>
              <a:rPr lang="en-US" sz="3000" b="1" smtClean="0">
                <a:solidFill>
                  <a:srgbClr val="FFFF00"/>
                </a:solidFill>
              </a:rPr>
              <a:t>+</a:t>
            </a:r>
            <a:r>
              <a:rPr lang="en-US" sz="3000" b="1" smtClean="0"/>
              <a:t>						</a:t>
            </a:r>
            <a:r>
              <a:rPr lang="en-US" sz="3000" b="1" smtClean="0">
                <a:solidFill>
                  <a:srgbClr val="FFFF00"/>
                </a:solidFill>
              </a:rPr>
              <a:t>+</a:t>
            </a:r>
          </a:p>
          <a:p>
            <a:pPr eaLnBrk="1" hangingPunct="1">
              <a:buFontTx/>
              <a:buNone/>
            </a:pPr>
            <a:endParaRPr lang="en-US" sz="2800" b="1" smtClean="0">
              <a:solidFill>
                <a:srgbClr val="FFFF00"/>
              </a:solidFill>
            </a:endParaRPr>
          </a:p>
          <a:p>
            <a:pPr eaLnBrk="1" hangingPunct="1">
              <a:buFontTx/>
              <a:buNone/>
            </a:pPr>
            <a:r>
              <a:rPr lang="en-US" sz="2800" b="1" smtClean="0">
                <a:solidFill>
                  <a:srgbClr val="FF9900"/>
                </a:solidFill>
              </a:rPr>
              <a:t>Total atoms		         =		  Total atoms</a:t>
            </a:r>
          </a:p>
          <a:p>
            <a:pPr eaLnBrk="1" hangingPunct="1">
              <a:buFontTx/>
              <a:buNone/>
            </a:pPr>
            <a:r>
              <a:rPr lang="en-US" sz="2800" b="1" smtClean="0"/>
              <a:t>	</a:t>
            </a:r>
            <a:r>
              <a:rPr lang="en-US" sz="2800" b="1" smtClean="0">
                <a:solidFill>
                  <a:srgbClr val="FFFF00"/>
                </a:solidFill>
              </a:rPr>
              <a:t>2 H, 2 Cl		</a:t>
            </a:r>
            <a:r>
              <a:rPr lang="en-US" sz="2800" b="1" smtClean="0"/>
              <a:t>			</a:t>
            </a:r>
            <a:r>
              <a:rPr lang="en-US" sz="2800" b="1" smtClean="0">
                <a:solidFill>
                  <a:srgbClr val="FFFF00"/>
                </a:solidFill>
              </a:rPr>
              <a:t>2H, 2 Cl</a:t>
            </a:r>
          </a:p>
          <a:p>
            <a:pPr eaLnBrk="1" hangingPunct="1">
              <a:buFontTx/>
              <a:buNone/>
            </a:pPr>
            <a:r>
              <a:rPr lang="en-US" sz="2800" b="1" smtClean="0">
                <a:solidFill>
                  <a:srgbClr val="FF9900"/>
                </a:solidFill>
              </a:rPr>
              <a:t>Total Mass		          =		    Total Mass</a:t>
            </a:r>
          </a:p>
          <a:p>
            <a:pPr eaLnBrk="1" hangingPunct="1">
              <a:buFontTx/>
              <a:buNone/>
            </a:pPr>
            <a:r>
              <a:rPr lang="en-US" sz="2800" b="1" smtClean="0">
                <a:solidFill>
                  <a:srgbClr val="FFFF00"/>
                </a:solidFill>
              </a:rPr>
              <a:t>2(1.0)   +  2(35.5)			         2(36.5)</a:t>
            </a:r>
          </a:p>
          <a:p>
            <a:pPr eaLnBrk="1" hangingPunct="1">
              <a:buFontTx/>
              <a:buNone/>
            </a:pPr>
            <a:r>
              <a:rPr lang="en-US" sz="2800" b="1" smtClean="0">
                <a:solidFill>
                  <a:srgbClr val="FFFF00"/>
                </a:solidFill>
              </a:rPr>
              <a:t>73.0 g			          =		          73.0 g	</a:t>
            </a:r>
          </a:p>
          <a:p>
            <a:pPr eaLnBrk="1" hangingPunct="1"/>
            <a:endParaRPr lang="it-IT" smtClean="0">
              <a:solidFill>
                <a:srgbClr val="FFFF00"/>
              </a:solidFill>
            </a:endParaRPr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2971800" y="1600200"/>
            <a:ext cx="1752600" cy="152400"/>
          </a:xfrm>
          <a:prstGeom prst="rightArrow">
            <a:avLst>
              <a:gd name="adj1" fmla="val 50000"/>
              <a:gd name="adj2" fmla="val 28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463550" y="2597150"/>
            <a:ext cx="292100" cy="29210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768350" y="2597150"/>
            <a:ext cx="292100" cy="29210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2216150" y="2520950"/>
            <a:ext cx="520700" cy="444500"/>
          </a:xfrm>
          <a:prstGeom prst="ellipse">
            <a:avLst/>
          </a:prstGeom>
          <a:solidFill>
            <a:srgbClr val="66FF33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2743200" y="2514600"/>
            <a:ext cx="520700" cy="444500"/>
          </a:xfrm>
          <a:prstGeom prst="ellipse">
            <a:avLst/>
          </a:prstGeom>
          <a:solidFill>
            <a:srgbClr val="66FF33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5181600" y="2514600"/>
            <a:ext cx="292100" cy="29210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5486400" y="2438400"/>
            <a:ext cx="520700" cy="444500"/>
          </a:xfrm>
          <a:prstGeom prst="ellipse">
            <a:avLst/>
          </a:prstGeom>
          <a:solidFill>
            <a:srgbClr val="66FF33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87" name="Oval 11"/>
          <p:cNvSpPr>
            <a:spLocks noChangeArrowheads="1"/>
          </p:cNvSpPr>
          <p:nvPr/>
        </p:nvSpPr>
        <p:spPr bwMode="auto">
          <a:xfrm>
            <a:off x="7391400" y="2514600"/>
            <a:ext cx="292100" cy="29210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88" name="Oval 12"/>
          <p:cNvSpPr>
            <a:spLocks noChangeArrowheads="1"/>
          </p:cNvSpPr>
          <p:nvPr/>
        </p:nvSpPr>
        <p:spPr bwMode="auto">
          <a:xfrm>
            <a:off x="7696200" y="2438400"/>
            <a:ext cx="520700" cy="444500"/>
          </a:xfrm>
          <a:prstGeom prst="ellipse">
            <a:avLst/>
          </a:prstGeom>
          <a:solidFill>
            <a:srgbClr val="66FF33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3581400" y="2590800"/>
            <a:ext cx="1371600" cy="152400"/>
          </a:xfrm>
          <a:prstGeom prst="rightArrow">
            <a:avLst>
              <a:gd name="adj1" fmla="val 50000"/>
              <a:gd name="adj2" fmla="val 2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7924800" cy="54102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it-IT" sz="3200" dirty="0" smtClean="0">
                <a:solidFill>
                  <a:srgbClr val="FF0066"/>
                </a:solidFill>
              </a:rPr>
              <a:t>BRAINSTORMING</a:t>
            </a:r>
            <a:r>
              <a:rPr lang="it-IT" sz="4000" dirty="0" smtClean="0"/>
              <a:t/>
            </a:r>
            <a:br>
              <a:rPr lang="it-IT" sz="4000" dirty="0" smtClean="0"/>
            </a:br>
            <a:r>
              <a:rPr lang="it-IT" sz="4000" dirty="0" smtClean="0"/>
              <a:t/>
            </a:r>
            <a:br>
              <a:rPr lang="it-IT" sz="4000" dirty="0" smtClean="0"/>
            </a:br>
            <a:r>
              <a:rPr lang="it-IT" sz="3200" dirty="0" err="1" smtClean="0">
                <a:solidFill>
                  <a:srgbClr val="FFFF00"/>
                </a:solidFill>
              </a:rPr>
              <a:t>What</a:t>
            </a:r>
            <a:r>
              <a:rPr lang="it-IT" sz="3200" dirty="0" smtClean="0">
                <a:solidFill>
                  <a:srgbClr val="FFFF00"/>
                </a:solidFill>
              </a:rPr>
              <a:t> do </a:t>
            </a:r>
            <a:r>
              <a:rPr lang="it-IT" sz="3200" dirty="0" err="1" smtClean="0">
                <a:solidFill>
                  <a:srgbClr val="FFFF00"/>
                </a:solidFill>
              </a:rPr>
              <a:t>you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know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about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chemical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reactions</a:t>
            </a:r>
            <a:r>
              <a:rPr lang="it-IT" sz="3200" dirty="0" smtClean="0">
                <a:solidFill>
                  <a:srgbClr val="FFFF00"/>
                </a:solidFill>
              </a:rPr>
              <a:t> ?</a:t>
            </a:r>
            <a:br>
              <a:rPr lang="it-IT" sz="3200" dirty="0" smtClean="0">
                <a:solidFill>
                  <a:srgbClr val="FFFF00"/>
                </a:solidFill>
              </a:rPr>
            </a:br>
            <a:r>
              <a:rPr lang="it-IT" sz="3200" dirty="0" smtClean="0">
                <a:solidFill>
                  <a:srgbClr val="FFFF00"/>
                </a:solidFill>
              </a:rPr>
              <a:t/>
            </a:r>
            <a:br>
              <a:rPr lang="it-IT" sz="3200" dirty="0" smtClean="0">
                <a:solidFill>
                  <a:srgbClr val="FFFF00"/>
                </a:solidFill>
              </a:rPr>
            </a:br>
            <a:r>
              <a:rPr lang="it-IT" sz="3200" dirty="0" err="1" smtClean="0">
                <a:solidFill>
                  <a:srgbClr val="FFFF00"/>
                </a:solidFill>
              </a:rPr>
              <a:t>What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is</a:t>
            </a:r>
            <a:r>
              <a:rPr lang="it-IT" sz="3200" dirty="0" smtClean="0">
                <a:solidFill>
                  <a:srgbClr val="FFFF00"/>
                </a:solidFill>
              </a:rPr>
              <a:t> a </a:t>
            </a:r>
            <a:r>
              <a:rPr lang="it-IT" sz="3200" dirty="0" err="1" smtClean="0">
                <a:solidFill>
                  <a:srgbClr val="FFFF00"/>
                </a:solidFill>
              </a:rPr>
              <a:t>chemical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reaction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according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to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you</a:t>
            </a:r>
            <a:r>
              <a:rPr lang="it-IT" sz="3200" dirty="0" smtClean="0">
                <a:solidFill>
                  <a:srgbClr val="FFFF00"/>
                </a:solidFill>
              </a:rPr>
              <a:t> ?</a:t>
            </a:r>
            <a:br>
              <a:rPr lang="it-IT" sz="3200" dirty="0" smtClean="0">
                <a:solidFill>
                  <a:srgbClr val="FFFF00"/>
                </a:solidFill>
              </a:rPr>
            </a:br>
            <a:r>
              <a:rPr lang="it-IT" sz="3200" dirty="0" smtClean="0">
                <a:solidFill>
                  <a:srgbClr val="FFFF00"/>
                </a:solidFill>
              </a:rPr>
              <a:t/>
            </a:r>
            <a:br>
              <a:rPr lang="it-IT" sz="3200" dirty="0" smtClean="0">
                <a:solidFill>
                  <a:srgbClr val="FFFF00"/>
                </a:solidFill>
              </a:rPr>
            </a:br>
            <a:r>
              <a:rPr lang="it-IT" sz="3200" dirty="0" smtClean="0">
                <a:solidFill>
                  <a:srgbClr val="FFFF00"/>
                </a:solidFill>
              </a:rPr>
              <a:t>Can </a:t>
            </a:r>
            <a:r>
              <a:rPr lang="it-IT" sz="3200" dirty="0" err="1" smtClean="0">
                <a:solidFill>
                  <a:srgbClr val="FFFF00"/>
                </a:solidFill>
              </a:rPr>
              <a:t>you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make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an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example</a:t>
            </a:r>
            <a:r>
              <a:rPr lang="it-IT" sz="3200" dirty="0" smtClean="0">
                <a:solidFill>
                  <a:srgbClr val="FFFF00"/>
                </a:solidFill>
              </a:rPr>
              <a:t> ?</a:t>
            </a:r>
            <a:br>
              <a:rPr lang="it-IT" sz="3200" dirty="0" smtClean="0">
                <a:solidFill>
                  <a:srgbClr val="FFFF00"/>
                </a:solidFill>
              </a:rPr>
            </a:br>
            <a:r>
              <a:rPr lang="it-IT" sz="3200" dirty="0" smtClean="0">
                <a:solidFill>
                  <a:srgbClr val="FFFF00"/>
                </a:solidFill>
              </a:rPr>
              <a:t/>
            </a:r>
            <a:br>
              <a:rPr lang="it-IT" sz="3200" dirty="0" smtClean="0">
                <a:solidFill>
                  <a:srgbClr val="FFFF00"/>
                </a:solidFill>
              </a:rPr>
            </a:br>
            <a:r>
              <a:rPr lang="it-IT" sz="3200" dirty="0" err="1" smtClean="0">
                <a:solidFill>
                  <a:srgbClr val="FFFF00"/>
                </a:solidFill>
              </a:rPr>
              <a:t>Is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ice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melting</a:t>
            </a:r>
            <a:r>
              <a:rPr lang="it-IT" sz="3200" dirty="0" smtClean="0">
                <a:solidFill>
                  <a:srgbClr val="FFFF00"/>
                </a:solidFill>
              </a:rPr>
              <a:t> a </a:t>
            </a:r>
            <a:r>
              <a:rPr lang="it-IT" sz="3200" dirty="0" err="1" smtClean="0">
                <a:solidFill>
                  <a:srgbClr val="FFFF00"/>
                </a:solidFill>
              </a:rPr>
              <a:t>chemical</a:t>
            </a:r>
            <a:r>
              <a:rPr lang="it-IT" sz="3200" dirty="0" smtClean="0">
                <a:solidFill>
                  <a:srgbClr val="FFFF00"/>
                </a:solidFill>
              </a:rPr>
              <a:t> </a:t>
            </a:r>
            <a:r>
              <a:rPr lang="it-IT" sz="3200" dirty="0" err="1" smtClean="0">
                <a:solidFill>
                  <a:srgbClr val="FFFF00"/>
                </a:solidFill>
              </a:rPr>
              <a:t>reaction</a:t>
            </a:r>
            <a:r>
              <a:rPr lang="it-IT" sz="3200" dirty="0" smtClean="0">
                <a:solidFill>
                  <a:srgbClr val="FFFF00"/>
                </a:solidFill>
              </a:rPr>
              <a:t>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smtClean="0">
                <a:solidFill>
                  <a:srgbClr val="FFFF00"/>
                </a:solidFill>
                <a:latin typeface="Arial" charset="0"/>
              </a:rPr>
              <a:t>Balance Equations with Coefficients</a:t>
            </a:r>
            <a:endParaRPr lang="it-IT" sz="36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628775"/>
            <a:ext cx="7772400" cy="4978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buSzPct val="110000"/>
              <a:buFont typeface="Wingdings" pitchFamily="2" charset="2"/>
              <a:buNone/>
            </a:pPr>
            <a:r>
              <a:rPr lang="en-US" sz="2100" b="1" smtClean="0"/>
              <a:t>	</a:t>
            </a:r>
          </a:p>
          <a:p>
            <a:pPr eaLnBrk="1" hangingPunct="1">
              <a:lnSpc>
                <a:spcPct val="110000"/>
              </a:lnSpc>
              <a:buSzPct val="110000"/>
              <a:buFont typeface="Wingdings" pitchFamily="2" charset="2"/>
              <a:buNone/>
            </a:pPr>
            <a:r>
              <a:rPr lang="en-US" b="1" i="1" smtClean="0">
                <a:solidFill>
                  <a:srgbClr val="FF9900"/>
                </a:solidFill>
              </a:rPr>
              <a:t>Coefficients</a:t>
            </a:r>
            <a:r>
              <a:rPr lang="en-US" b="1" smtClean="0">
                <a:solidFill>
                  <a:srgbClr val="FF9900"/>
                </a:solidFill>
              </a:rPr>
              <a:t> </a:t>
            </a:r>
            <a:r>
              <a:rPr lang="en-US" b="1" i="1" smtClean="0">
                <a:solidFill>
                  <a:srgbClr val="FF9900"/>
                </a:solidFill>
              </a:rPr>
              <a:t>in front</a:t>
            </a:r>
            <a:r>
              <a:rPr lang="en-US" b="1" smtClean="0"/>
              <a:t> </a:t>
            </a:r>
            <a:r>
              <a:rPr lang="en-US" b="1" smtClean="0">
                <a:solidFill>
                  <a:srgbClr val="FFFF00"/>
                </a:solidFill>
              </a:rPr>
              <a:t>of formulas balance  each type of atom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b="1" smtClean="0">
                <a:solidFill>
                  <a:srgbClr val="66FF33"/>
                </a:solidFill>
              </a:rPr>
              <a:t>	  </a:t>
            </a:r>
            <a:r>
              <a:rPr lang="en-US" b="1" smtClean="0">
                <a:solidFill>
                  <a:srgbClr val="FF9900"/>
                </a:solidFill>
              </a:rPr>
              <a:t>4</a:t>
            </a:r>
            <a:r>
              <a:rPr lang="en-US" b="1" smtClean="0">
                <a:solidFill>
                  <a:srgbClr val="FFFF00"/>
                </a:solidFill>
              </a:rPr>
              <a:t>NH</a:t>
            </a:r>
            <a:r>
              <a:rPr lang="en-US" b="1" baseline="-25000" smtClean="0">
                <a:solidFill>
                  <a:srgbClr val="FFFF00"/>
                </a:solidFill>
              </a:rPr>
              <a:t>3</a:t>
            </a:r>
            <a:r>
              <a:rPr lang="en-US" b="1" smtClean="0">
                <a:solidFill>
                  <a:srgbClr val="FFFF00"/>
                </a:solidFill>
              </a:rPr>
              <a:t>  </a:t>
            </a:r>
            <a:r>
              <a:rPr lang="en-US" b="1" smtClean="0"/>
              <a:t> </a:t>
            </a:r>
            <a:r>
              <a:rPr lang="en-US" b="1" smtClean="0">
                <a:solidFill>
                  <a:srgbClr val="FFFF00"/>
                </a:solidFill>
              </a:rPr>
              <a:t>+</a:t>
            </a:r>
            <a:r>
              <a:rPr lang="en-US" b="1" smtClean="0"/>
              <a:t>  </a:t>
            </a:r>
            <a:r>
              <a:rPr lang="en-US" b="1" smtClean="0">
                <a:solidFill>
                  <a:srgbClr val="66FF33"/>
                </a:solidFill>
              </a:rPr>
              <a:t>  </a:t>
            </a:r>
            <a:r>
              <a:rPr lang="en-US" b="1" smtClean="0">
                <a:solidFill>
                  <a:srgbClr val="FF9900"/>
                </a:solidFill>
              </a:rPr>
              <a:t>5</a:t>
            </a:r>
            <a:r>
              <a:rPr lang="en-US" b="1" smtClean="0">
                <a:solidFill>
                  <a:srgbClr val="FFFF00"/>
                </a:solidFill>
              </a:rPr>
              <a:t>O</a:t>
            </a:r>
            <a:r>
              <a:rPr lang="en-US" b="1" baseline="-25000" smtClean="0">
                <a:solidFill>
                  <a:srgbClr val="FFFF00"/>
                </a:solidFill>
              </a:rPr>
              <a:t>2</a:t>
            </a:r>
            <a:r>
              <a:rPr lang="en-US" b="1" smtClean="0">
                <a:solidFill>
                  <a:srgbClr val="66FF33"/>
                </a:solidFill>
              </a:rPr>
              <a:t>		    </a:t>
            </a:r>
            <a:r>
              <a:rPr lang="en-US" b="1" smtClean="0">
                <a:solidFill>
                  <a:srgbClr val="FF9900"/>
                </a:solidFill>
              </a:rPr>
              <a:t>4</a:t>
            </a:r>
            <a:r>
              <a:rPr lang="en-US" b="1" smtClean="0">
                <a:solidFill>
                  <a:srgbClr val="FFFF00"/>
                </a:solidFill>
              </a:rPr>
              <a:t>NO </a:t>
            </a:r>
            <a:r>
              <a:rPr lang="en-US" b="1" smtClean="0"/>
              <a:t> </a:t>
            </a:r>
            <a:r>
              <a:rPr lang="en-US" b="1" smtClean="0">
                <a:solidFill>
                  <a:srgbClr val="FFFF00"/>
                </a:solidFill>
              </a:rPr>
              <a:t>+</a:t>
            </a:r>
            <a:r>
              <a:rPr lang="en-US" b="1" smtClean="0">
                <a:solidFill>
                  <a:srgbClr val="66FF33"/>
                </a:solidFill>
              </a:rPr>
              <a:t> </a:t>
            </a:r>
            <a:r>
              <a:rPr lang="en-US" b="1" smtClean="0">
                <a:solidFill>
                  <a:srgbClr val="FF9900"/>
                </a:solidFill>
              </a:rPr>
              <a:t> 6</a:t>
            </a:r>
            <a:r>
              <a:rPr lang="en-US" b="1" smtClean="0">
                <a:solidFill>
                  <a:srgbClr val="FFFF00"/>
                </a:solidFill>
              </a:rPr>
              <a:t>H</a:t>
            </a:r>
            <a:r>
              <a:rPr lang="en-US" b="1" baseline="-25000" smtClean="0">
                <a:solidFill>
                  <a:srgbClr val="FFFF00"/>
                </a:solidFill>
              </a:rPr>
              <a:t>2</a:t>
            </a:r>
            <a:r>
              <a:rPr lang="en-US" b="1" smtClean="0">
                <a:solidFill>
                  <a:srgbClr val="FFFF00"/>
                </a:solidFill>
              </a:rPr>
              <a:t>O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/>
              <a:t>		 </a:t>
            </a:r>
            <a:r>
              <a:rPr lang="en-US" b="1" smtClean="0">
                <a:solidFill>
                  <a:schemeClr val="accent2"/>
                </a:solidFill>
              </a:rPr>
              <a:t> </a:t>
            </a:r>
            <a:r>
              <a:rPr lang="en-US" b="1" smtClean="0">
                <a:solidFill>
                  <a:srgbClr val="66FF33"/>
                </a:solidFill>
              </a:rPr>
              <a:t>4 N		   	=		  4 N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66FF33"/>
                </a:solidFill>
              </a:rPr>
              <a:t>		12 H			=		12 H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66FF33"/>
                </a:solidFill>
              </a:rPr>
              <a:t>		10 O			=		10 O	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66FF33"/>
                </a:solidFill>
              </a:rPr>
              <a:t>			</a:t>
            </a:r>
          </a:p>
          <a:p>
            <a:pPr eaLnBrk="1" hangingPunct="1">
              <a:lnSpc>
                <a:spcPct val="80000"/>
              </a:lnSpc>
            </a:pPr>
            <a:endParaRPr lang="it-IT" smtClean="0"/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4284663" y="3716338"/>
            <a:ext cx="1511300" cy="144462"/>
          </a:xfrm>
          <a:prstGeom prst="rightArrow">
            <a:avLst>
              <a:gd name="adj1" fmla="val 50000"/>
              <a:gd name="adj2" fmla="val 2615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 sz="2800" b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1563687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rgbClr val="FFFF00"/>
                </a:solidFill>
                <a:latin typeface="Arial" charset="0"/>
              </a:rPr>
              <a:t>Steps in Balancing an Equation</a:t>
            </a:r>
            <a:endParaRPr lang="it-IT" sz="36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0" y="1700213"/>
            <a:ext cx="9144000" cy="5400675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sz="3500" b="1" smtClean="0"/>
              <a:t>           </a:t>
            </a:r>
            <a:r>
              <a:rPr lang="en-US" sz="3500" b="1" smtClean="0">
                <a:solidFill>
                  <a:srgbClr val="FFFF00"/>
                </a:solidFill>
              </a:rPr>
              <a:t>Fe</a:t>
            </a:r>
            <a:r>
              <a:rPr lang="en-US" sz="3500" b="1" baseline="-25000" smtClean="0">
                <a:solidFill>
                  <a:srgbClr val="FFFF00"/>
                </a:solidFill>
              </a:rPr>
              <a:t>3</a:t>
            </a:r>
            <a:r>
              <a:rPr lang="en-US" sz="3500" b="1" smtClean="0">
                <a:solidFill>
                  <a:srgbClr val="FFFF00"/>
                </a:solidFill>
              </a:rPr>
              <a:t>O</a:t>
            </a:r>
            <a:r>
              <a:rPr lang="en-US" sz="3500" b="1" baseline="-25000" smtClean="0">
                <a:solidFill>
                  <a:srgbClr val="FFFF00"/>
                </a:solidFill>
              </a:rPr>
              <a:t>4</a:t>
            </a:r>
            <a:r>
              <a:rPr lang="en-US" sz="3500" b="1" smtClean="0">
                <a:solidFill>
                  <a:srgbClr val="FFFF00"/>
                </a:solidFill>
              </a:rPr>
              <a:t>  +   H</a:t>
            </a:r>
            <a:r>
              <a:rPr lang="en-US" sz="3500" b="1" baseline="-25000" smtClean="0">
                <a:solidFill>
                  <a:srgbClr val="FFFF00"/>
                </a:solidFill>
              </a:rPr>
              <a:t>2</a:t>
            </a:r>
            <a:r>
              <a:rPr lang="en-US" sz="3500" b="1" smtClean="0">
                <a:solidFill>
                  <a:srgbClr val="FFFF00"/>
                </a:solidFill>
              </a:rPr>
              <a:t>	                      Fe   +</a:t>
            </a:r>
            <a:r>
              <a:rPr lang="en-US" sz="3500" b="1" baseline="30000" smtClean="0">
                <a:solidFill>
                  <a:srgbClr val="FFFF00"/>
                </a:solidFill>
              </a:rPr>
              <a:t>   </a:t>
            </a:r>
            <a:r>
              <a:rPr lang="en-US" sz="3500" b="1" smtClean="0">
                <a:solidFill>
                  <a:srgbClr val="FFFF00"/>
                </a:solidFill>
              </a:rPr>
              <a:t>H</a:t>
            </a:r>
            <a:r>
              <a:rPr lang="en-US" sz="3500" b="1" baseline="-25000" smtClean="0">
                <a:solidFill>
                  <a:srgbClr val="FFFF00"/>
                </a:solidFill>
              </a:rPr>
              <a:t>2</a:t>
            </a:r>
            <a:r>
              <a:rPr lang="en-US" sz="3500" b="1" smtClean="0">
                <a:solidFill>
                  <a:srgbClr val="FFFF00"/>
                </a:solidFill>
              </a:rPr>
              <a:t>O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endParaRPr lang="en-US" sz="35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sz="3400" b="1" smtClean="0">
                <a:solidFill>
                  <a:srgbClr val="66FF33"/>
                </a:solidFill>
              </a:rPr>
              <a:t>Fe:</a:t>
            </a:r>
            <a:r>
              <a:rPr lang="en-US" sz="3400" b="1" smtClean="0"/>
              <a:t>	</a:t>
            </a:r>
            <a:r>
              <a:rPr lang="en-US" sz="3400" b="1" smtClean="0">
                <a:solidFill>
                  <a:srgbClr val="66FF33"/>
                </a:solidFill>
                <a:latin typeface="Arial Narrow" pitchFamily="34" charset="0"/>
              </a:rPr>
              <a:t>Fe</a:t>
            </a:r>
            <a:r>
              <a:rPr lang="en-US" sz="3400" b="1" baseline="-25000" smtClean="0">
                <a:solidFill>
                  <a:srgbClr val="66FF33"/>
                </a:solidFill>
                <a:latin typeface="Arial Narrow" pitchFamily="34" charset="0"/>
              </a:rPr>
              <a:t>3</a:t>
            </a:r>
            <a:r>
              <a:rPr lang="en-US" sz="3500" b="1" smtClean="0">
                <a:solidFill>
                  <a:srgbClr val="FFFF00"/>
                </a:solidFill>
              </a:rPr>
              <a:t>O</a:t>
            </a:r>
            <a:r>
              <a:rPr lang="en-US" sz="3500" b="1" baseline="-25000" smtClean="0">
                <a:solidFill>
                  <a:srgbClr val="FFFF00"/>
                </a:solidFill>
              </a:rPr>
              <a:t>4</a:t>
            </a:r>
            <a:r>
              <a:rPr lang="en-US" sz="3400" b="1" smtClean="0"/>
              <a:t>   </a:t>
            </a:r>
            <a:r>
              <a:rPr lang="en-US" sz="3500" b="1" smtClean="0">
                <a:solidFill>
                  <a:srgbClr val="FFFF00"/>
                </a:solidFill>
              </a:rPr>
              <a:t>+   H</a:t>
            </a:r>
            <a:r>
              <a:rPr lang="en-US" sz="3500" b="1" baseline="-25000" smtClean="0">
                <a:solidFill>
                  <a:srgbClr val="FFFF00"/>
                </a:solidFill>
              </a:rPr>
              <a:t>2</a:t>
            </a:r>
            <a:r>
              <a:rPr lang="en-US" sz="3400" b="1" smtClean="0"/>
              <a:t>	                    </a:t>
            </a:r>
            <a:r>
              <a:rPr lang="en-US" sz="3400" b="1" smtClean="0">
                <a:solidFill>
                  <a:srgbClr val="99FF33"/>
                </a:solidFill>
              </a:rPr>
              <a:t>3</a:t>
            </a:r>
            <a:r>
              <a:rPr lang="en-US" sz="3400" b="1" smtClean="0"/>
              <a:t> </a:t>
            </a:r>
            <a:r>
              <a:rPr lang="en-US" sz="3500" b="1" smtClean="0">
                <a:solidFill>
                  <a:srgbClr val="FFFF00"/>
                </a:solidFill>
              </a:rPr>
              <a:t>Fe   +</a:t>
            </a:r>
            <a:r>
              <a:rPr lang="en-US" sz="3500" b="1" baseline="30000" smtClean="0">
                <a:solidFill>
                  <a:srgbClr val="FFFF00"/>
                </a:solidFill>
              </a:rPr>
              <a:t>   </a:t>
            </a:r>
            <a:r>
              <a:rPr lang="en-US" sz="3500" b="1" smtClean="0">
                <a:solidFill>
                  <a:srgbClr val="FFFF00"/>
                </a:solidFill>
              </a:rPr>
              <a:t>H</a:t>
            </a:r>
            <a:r>
              <a:rPr lang="en-US" sz="3500" b="1" baseline="-25000" smtClean="0">
                <a:solidFill>
                  <a:srgbClr val="FFFF00"/>
                </a:solidFill>
              </a:rPr>
              <a:t>2</a:t>
            </a:r>
            <a:r>
              <a:rPr lang="en-US" sz="3500" b="1" smtClean="0">
                <a:solidFill>
                  <a:srgbClr val="FFFF00"/>
                </a:solidFill>
              </a:rPr>
              <a:t>O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endParaRPr lang="en-US" sz="35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sz="3400" b="1" smtClean="0">
                <a:solidFill>
                  <a:srgbClr val="66FF33"/>
                </a:solidFill>
              </a:rPr>
              <a:t>O:</a:t>
            </a:r>
            <a:r>
              <a:rPr lang="en-US" sz="3400" b="1" smtClean="0">
                <a:solidFill>
                  <a:schemeClr val="accent2"/>
                </a:solidFill>
              </a:rPr>
              <a:t>	</a:t>
            </a:r>
            <a:r>
              <a:rPr lang="en-US" sz="3500" b="1" smtClean="0">
                <a:solidFill>
                  <a:srgbClr val="FFFF00"/>
                </a:solidFill>
              </a:rPr>
              <a:t>Fe</a:t>
            </a:r>
            <a:r>
              <a:rPr lang="en-US" sz="3500" b="1" baseline="-25000" smtClean="0">
                <a:solidFill>
                  <a:srgbClr val="FFFF00"/>
                </a:solidFill>
              </a:rPr>
              <a:t>3</a:t>
            </a:r>
            <a:r>
              <a:rPr lang="en-US" sz="3400" b="1" smtClean="0">
                <a:solidFill>
                  <a:srgbClr val="66FF33"/>
                </a:solidFill>
              </a:rPr>
              <a:t>O</a:t>
            </a:r>
            <a:r>
              <a:rPr lang="en-US" sz="3400" b="1" baseline="-25000" smtClean="0">
                <a:solidFill>
                  <a:srgbClr val="66FF33"/>
                </a:solidFill>
              </a:rPr>
              <a:t>4</a:t>
            </a:r>
            <a:r>
              <a:rPr lang="en-US" sz="3400" b="1" smtClean="0"/>
              <a:t>   </a:t>
            </a:r>
            <a:r>
              <a:rPr lang="en-US" sz="3500" b="1" smtClean="0">
                <a:solidFill>
                  <a:srgbClr val="FFFF00"/>
                </a:solidFill>
              </a:rPr>
              <a:t>+   H</a:t>
            </a:r>
            <a:r>
              <a:rPr lang="en-US" sz="3500" b="1" baseline="-25000" smtClean="0">
                <a:solidFill>
                  <a:srgbClr val="FFFF00"/>
                </a:solidFill>
              </a:rPr>
              <a:t>2</a:t>
            </a:r>
            <a:r>
              <a:rPr lang="en-US" sz="3400" b="1" smtClean="0"/>
              <a:t>	                    </a:t>
            </a:r>
            <a:r>
              <a:rPr lang="en-US" sz="3500" b="1" smtClean="0">
                <a:solidFill>
                  <a:srgbClr val="FFFF00"/>
                </a:solidFill>
              </a:rPr>
              <a:t>3 Fe   +</a:t>
            </a:r>
            <a:r>
              <a:rPr lang="en-US" sz="3400" b="1" baseline="30000" smtClean="0"/>
              <a:t>   </a:t>
            </a:r>
            <a:r>
              <a:rPr lang="en-US" sz="3400" b="1" smtClean="0">
                <a:solidFill>
                  <a:srgbClr val="66FF33"/>
                </a:solidFill>
              </a:rPr>
              <a:t>4</a:t>
            </a:r>
            <a:r>
              <a:rPr lang="en-US" sz="3400" b="1" baseline="30000" smtClean="0"/>
              <a:t> </a:t>
            </a:r>
            <a:r>
              <a:rPr lang="en-US" sz="3500" b="1" smtClean="0">
                <a:solidFill>
                  <a:srgbClr val="FFFF00"/>
                </a:solidFill>
              </a:rPr>
              <a:t>H</a:t>
            </a:r>
            <a:r>
              <a:rPr lang="en-US" sz="3500" b="1" baseline="-25000" smtClean="0">
                <a:solidFill>
                  <a:srgbClr val="FFFF00"/>
                </a:solidFill>
              </a:rPr>
              <a:t>2</a:t>
            </a:r>
            <a:r>
              <a:rPr lang="en-US" sz="3500" b="1" smtClean="0">
                <a:solidFill>
                  <a:srgbClr val="FFFF00"/>
                </a:solidFill>
              </a:rPr>
              <a:t>O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endParaRPr lang="en-US" sz="35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sz="3400" b="1" smtClean="0">
                <a:solidFill>
                  <a:srgbClr val="66FF33"/>
                </a:solidFill>
              </a:rPr>
              <a:t>H:</a:t>
            </a:r>
            <a:r>
              <a:rPr lang="en-US" sz="3400" b="1" smtClean="0"/>
              <a:t> 	</a:t>
            </a:r>
            <a:r>
              <a:rPr lang="en-US" sz="3500" b="1" smtClean="0">
                <a:solidFill>
                  <a:srgbClr val="FFFF00"/>
                </a:solidFill>
              </a:rPr>
              <a:t>Fe</a:t>
            </a:r>
            <a:r>
              <a:rPr lang="en-US" sz="3500" b="1" baseline="-25000" smtClean="0">
                <a:solidFill>
                  <a:srgbClr val="FFFF00"/>
                </a:solidFill>
              </a:rPr>
              <a:t>3</a:t>
            </a:r>
            <a:r>
              <a:rPr lang="en-US" sz="3500" b="1" smtClean="0">
                <a:solidFill>
                  <a:srgbClr val="FFFF00"/>
                </a:solidFill>
              </a:rPr>
              <a:t>O</a:t>
            </a:r>
            <a:r>
              <a:rPr lang="en-US" sz="3500" b="1" baseline="-25000" smtClean="0">
                <a:solidFill>
                  <a:srgbClr val="FFFF00"/>
                </a:solidFill>
              </a:rPr>
              <a:t>4</a:t>
            </a:r>
            <a:r>
              <a:rPr lang="en-US" sz="3500" b="1" smtClean="0">
                <a:solidFill>
                  <a:srgbClr val="FFFF00"/>
                </a:solidFill>
              </a:rPr>
              <a:t>   +</a:t>
            </a:r>
            <a:r>
              <a:rPr lang="en-US" sz="3400" b="1" smtClean="0"/>
              <a:t>  </a:t>
            </a:r>
            <a:r>
              <a:rPr lang="en-US" sz="3400" b="1" smtClean="0">
                <a:solidFill>
                  <a:srgbClr val="66FF33"/>
                </a:solidFill>
              </a:rPr>
              <a:t>4</a:t>
            </a:r>
            <a:r>
              <a:rPr lang="en-US" sz="3400" b="1" smtClean="0"/>
              <a:t> </a:t>
            </a:r>
            <a:r>
              <a:rPr lang="en-US" sz="3500" b="1" smtClean="0">
                <a:solidFill>
                  <a:srgbClr val="FFFF00"/>
                </a:solidFill>
              </a:rPr>
              <a:t>H</a:t>
            </a:r>
            <a:r>
              <a:rPr lang="en-US" sz="3500" b="1" baseline="-25000" smtClean="0">
                <a:solidFill>
                  <a:srgbClr val="FFFF00"/>
                </a:solidFill>
              </a:rPr>
              <a:t>2</a:t>
            </a:r>
            <a:r>
              <a:rPr lang="en-US" sz="3400" b="1" smtClean="0"/>
              <a:t>	                    </a:t>
            </a:r>
            <a:r>
              <a:rPr lang="en-US" sz="3500" b="1" smtClean="0">
                <a:solidFill>
                  <a:srgbClr val="FFFF00"/>
                </a:solidFill>
              </a:rPr>
              <a:t>3 Fe   +</a:t>
            </a:r>
            <a:r>
              <a:rPr lang="en-US" sz="3400" b="1" baseline="30000" smtClean="0"/>
              <a:t>   </a:t>
            </a:r>
            <a:r>
              <a:rPr lang="en-US" sz="3400" b="1" smtClean="0">
                <a:solidFill>
                  <a:srgbClr val="66FF33"/>
                </a:solidFill>
              </a:rPr>
              <a:t>4</a:t>
            </a:r>
            <a:r>
              <a:rPr lang="en-US" sz="3400" b="1" baseline="30000" smtClean="0"/>
              <a:t> </a:t>
            </a:r>
            <a:r>
              <a:rPr lang="en-US" sz="3400" b="1" smtClean="0">
                <a:solidFill>
                  <a:srgbClr val="66FF33"/>
                </a:solidFill>
              </a:rPr>
              <a:t>H</a:t>
            </a:r>
            <a:r>
              <a:rPr lang="en-US" sz="3400" b="1" baseline="-25000" smtClean="0">
                <a:solidFill>
                  <a:srgbClr val="66FF33"/>
                </a:solidFill>
              </a:rPr>
              <a:t>2</a:t>
            </a:r>
            <a:r>
              <a:rPr lang="en-US" sz="3500" b="1" smtClean="0">
                <a:solidFill>
                  <a:srgbClr val="FFFF00"/>
                </a:solidFill>
              </a:rPr>
              <a:t>O</a:t>
            </a:r>
            <a:r>
              <a:rPr lang="en-US" sz="3500" b="1" baseline="30000" smtClean="0">
                <a:solidFill>
                  <a:srgbClr val="FFFF00"/>
                </a:solidFill>
              </a:rPr>
              <a:t> </a:t>
            </a:r>
          </a:p>
          <a:p>
            <a:pPr eaLnBrk="1" hangingPunct="1"/>
            <a:endParaRPr lang="it-IT" smtClean="0"/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3995738" y="2060575"/>
            <a:ext cx="1800225" cy="144463"/>
          </a:xfrm>
          <a:prstGeom prst="rightArrow">
            <a:avLst>
              <a:gd name="adj1" fmla="val 50000"/>
              <a:gd name="adj2" fmla="val 311537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3851275" y="3429000"/>
            <a:ext cx="1800225" cy="142875"/>
          </a:xfrm>
          <a:prstGeom prst="rightArrow">
            <a:avLst>
              <a:gd name="adj1" fmla="val 50000"/>
              <a:gd name="adj2" fmla="val 315000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3851275" y="4724400"/>
            <a:ext cx="1800225" cy="144463"/>
          </a:xfrm>
          <a:prstGeom prst="rightArrow">
            <a:avLst>
              <a:gd name="adj1" fmla="val 50000"/>
              <a:gd name="adj2" fmla="val 311537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3995738" y="6165850"/>
            <a:ext cx="1655762" cy="142875"/>
          </a:xfrm>
          <a:prstGeom prst="rightArrow">
            <a:avLst>
              <a:gd name="adj1" fmla="val 50000"/>
              <a:gd name="adj2" fmla="val 289722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412875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  <a:latin typeface="Arial" charset="0"/>
              </a:rPr>
              <a:t>Learning Check E4 Learning</a:t>
            </a:r>
            <a:endParaRPr lang="it-IT" sz="40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700213"/>
            <a:ext cx="8964612" cy="5157787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Fe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O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   +</a:t>
            </a:r>
            <a:r>
              <a:rPr lang="en-US" b="1" smtClean="0">
                <a:latin typeface="Arial" charset="0"/>
              </a:rPr>
              <a:t>  </a:t>
            </a:r>
            <a:r>
              <a:rPr lang="en-US" b="1" smtClean="0">
                <a:solidFill>
                  <a:srgbClr val="66FF33"/>
                </a:solidFill>
                <a:latin typeface="Arial" charset="0"/>
              </a:rPr>
              <a:t>4</a:t>
            </a:r>
            <a:r>
              <a:rPr lang="en-US" b="1" smtClean="0">
                <a:latin typeface="Arial" charset="0"/>
              </a:rPr>
              <a:t> 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H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latin typeface="Arial" charset="0"/>
              </a:rPr>
              <a:t>	                       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3 Fe   +</a:t>
            </a:r>
            <a:r>
              <a:rPr lang="en-US" b="1" baseline="30000" smtClean="0">
                <a:latin typeface="Arial" charset="0"/>
              </a:rPr>
              <a:t>   </a:t>
            </a:r>
            <a:r>
              <a:rPr lang="en-US" b="1" smtClean="0">
                <a:solidFill>
                  <a:srgbClr val="66FF33"/>
                </a:solidFill>
                <a:latin typeface="Arial" charset="0"/>
              </a:rPr>
              <a:t>4</a:t>
            </a:r>
            <a:r>
              <a:rPr lang="en-US" b="1" baseline="30000" smtClean="0">
                <a:latin typeface="Arial" charset="0"/>
              </a:rPr>
              <a:t> </a:t>
            </a:r>
            <a:r>
              <a:rPr lang="en-US" b="1" smtClean="0">
                <a:solidFill>
                  <a:srgbClr val="66FF33"/>
                </a:solidFill>
                <a:latin typeface="Arial" charset="0"/>
              </a:rPr>
              <a:t>H</a:t>
            </a:r>
            <a:r>
              <a:rPr lang="en-US" b="1" baseline="-25000" smtClean="0">
                <a:solidFill>
                  <a:srgbClr val="66FF33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O</a:t>
            </a:r>
            <a:r>
              <a:rPr lang="en-US" b="1" baseline="30000" smtClean="0">
                <a:latin typeface="Arial" charset="0"/>
              </a:rPr>
              <a:t> 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endParaRPr lang="en-US" b="1" baseline="30000" smtClean="0">
              <a:latin typeface="Arial" charset="0"/>
            </a:endParaRP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A.  Number of  H atoms in 4 H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O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FF6633"/>
                </a:solidFill>
                <a:latin typeface="Arial" charset="0"/>
              </a:rPr>
              <a:t>	   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	1) 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2	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		2) 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4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			3)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 8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B.   Number of  O atoms in 4 H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O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latin typeface="Arial" charset="0"/>
              </a:rPr>
              <a:t> 		 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1) 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			2) 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4	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		3) 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8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C.   Number of Fe atoms in Fe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O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endParaRPr lang="en-US" b="1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FF9900"/>
                </a:solidFill>
                <a:latin typeface="Arial" charset="0"/>
              </a:rPr>
              <a:t> 		 1) 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1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			2) 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3	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		3) 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4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endParaRPr lang="en-US" b="1" baseline="300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endParaRPr lang="it-IT" smtClean="0">
              <a:latin typeface="Arial" charset="0"/>
            </a:endParaRPr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3419475" y="1989138"/>
            <a:ext cx="1871663" cy="215900"/>
          </a:xfrm>
          <a:prstGeom prst="rightArrow">
            <a:avLst>
              <a:gd name="adj1" fmla="val 50000"/>
              <a:gd name="adj2" fmla="val 216728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  <a:latin typeface="Arial" charset="0"/>
              </a:rPr>
              <a:t>Solution E4</a:t>
            </a:r>
            <a:endParaRPr lang="it-IT" sz="40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Fe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O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   +</a:t>
            </a:r>
            <a:r>
              <a:rPr lang="en-US" b="1" smtClean="0">
                <a:latin typeface="Arial" charset="0"/>
              </a:rPr>
              <a:t>  </a:t>
            </a:r>
            <a:r>
              <a:rPr lang="en-US" b="1" smtClean="0">
                <a:solidFill>
                  <a:srgbClr val="66FF33"/>
                </a:solidFill>
                <a:latin typeface="Arial" charset="0"/>
              </a:rPr>
              <a:t>4</a:t>
            </a:r>
            <a:r>
              <a:rPr lang="en-US" b="1" smtClean="0">
                <a:latin typeface="Arial" charset="0"/>
              </a:rPr>
              <a:t> 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H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	</a:t>
            </a:r>
            <a:r>
              <a:rPr lang="en-US" b="1" smtClean="0">
                <a:latin typeface="Arial" charset="0"/>
              </a:rPr>
              <a:t>            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3 Fe   +</a:t>
            </a:r>
            <a:r>
              <a:rPr lang="en-US" b="1" baseline="30000" smtClean="0">
                <a:latin typeface="Arial" charset="0"/>
              </a:rPr>
              <a:t>   </a:t>
            </a:r>
            <a:r>
              <a:rPr lang="en-US" b="1" smtClean="0">
                <a:solidFill>
                  <a:srgbClr val="66FF33"/>
                </a:solidFill>
                <a:latin typeface="Arial" charset="0"/>
              </a:rPr>
              <a:t>4</a:t>
            </a:r>
            <a:r>
              <a:rPr lang="en-US" b="1" baseline="30000" smtClean="0">
                <a:latin typeface="Arial" charset="0"/>
              </a:rPr>
              <a:t> </a:t>
            </a:r>
            <a:r>
              <a:rPr lang="en-US" b="1" smtClean="0">
                <a:solidFill>
                  <a:srgbClr val="66FF33"/>
                </a:solidFill>
                <a:latin typeface="Arial" charset="0"/>
              </a:rPr>
              <a:t>H</a:t>
            </a:r>
            <a:r>
              <a:rPr lang="en-US" b="1" baseline="-25000" smtClean="0">
                <a:solidFill>
                  <a:srgbClr val="66FF33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O</a:t>
            </a:r>
            <a:r>
              <a:rPr lang="en-US" b="1" baseline="30000" smtClean="0">
                <a:solidFill>
                  <a:srgbClr val="FFFF00"/>
                </a:solidFill>
                <a:latin typeface="Arial" charset="0"/>
              </a:rPr>
              <a:t> 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endParaRPr lang="en-US" b="1" baseline="30000" smtClean="0">
              <a:latin typeface="Arial" charset="0"/>
            </a:endParaRP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A.  Number of  H atoms in 4 H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O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FF6633"/>
                </a:solidFill>
                <a:latin typeface="Arial" charset="0"/>
              </a:rPr>
              <a:t>	   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	3) 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8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B.   Number of  O atoms in 4 H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O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latin typeface="Arial" charset="0"/>
              </a:rPr>
              <a:t> 		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2) 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4	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		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C.   Number of Fe atoms in Fe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O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endParaRPr lang="en-US" b="1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b="1" smtClean="0">
                <a:solidFill>
                  <a:srgbClr val="FF9900"/>
                </a:solidFill>
                <a:latin typeface="Arial" charset="0"/>
              </a:rPr>
              <a:t> 		2) 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3	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		</a:t>
            </a:r>
            <a:endParaRPr lang="en-US" b="1" smtClean="0">
              <a:solidFill>
                <a:srgbClr val="FF6633"/>
              </a:solidFill>
              <a:latin typeface="Arial" charset="0"/>
            </a:endParaRPr>
          </a:p>
          <a:p>
            <a:pPr eaLnBrk="1" hangingPunct="1">
              <a:lnSpc>
                <a:spcPct val="110000"/>
              </a:lnSpc>
              <a:buFontTx/>
              <a:buNone/>
            </a:pPr>
            <a:endParaRPr lang="en-US" b="1" baseline="300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endParaRPr lang="it-IT" smtClean="0">
              <a:latin typeface="Arial" charset="0"/>
            </a:endParaRPr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3635375" y="2276475"/>
            <a:ext cx="1152525" cy="144463"/>
          </a:xfrm>
          <a:prstGeom prst="rightArrow">
            <a:avLst>
              <a:gd name="adj1" fmla="val 50000"/>
              <a:gd name="adj2" fmla="val 199450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7526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  <a:latin typeface="Arial" charset="0"/>
              </a:rPr>
              <a:t>Learning Check E5</a:t>
            </a:r>
            <a:endParaRPr lang="it-IT" sz="40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0" y="1773238"/>
            <a:ext cx="9144000" cy="5445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Balance each equation.  The coefficients for each equation are read from left to right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b="1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 b="1" smtClean="0">
                <a:latin typeface="Arial" charset="0"/>
              </a:rPr>
              <a:t>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b="1" smtClean="0">
                <a:latin typeface="Arial" charset="0"/>
              </a:rPr>
              <a:t>	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A.	   Mg      +  	N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	</a:t>
            </a:r>
            <a:r>
              <a:rPr lang="en-US" b="1" smtClean="0">
                <a:latin typeface="Arial" charset="0"/>
              </a:rPr>
              <a:t>	       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Mg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N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</a:p>
          <a:p>
            <a:pPr eaLnBrk="1" hangingPunct="1">
              <a:lnSpc>
                <a:spcPct val="140000"/>
              </a:lnSpc>
              <a:buFontTx/>
              <a:buNone/>
            </a:pPr>
            <a:r>
              <a:rPr lang="en-US" b="1" baseline="-25000" smtClean="0">
                <a:solidFill>
                  <a:srgbClr val="FF6633"/>
                </a:solidFill>
                <a:latin typeface="Arial" charset="0"/>
              </a:rPr>
              <a:t>		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1)  1, 3, 2    	2)  3, 1, 2          3)  3, 1, 1</a:t>
            </a:r>
            <a:endParaRPr lang="en-US" b="1" baseline="-25000" smtClean="0">
              <a:solidFill>
                <a:srgbClr val="FF99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b="1" baseline="-25000" smtClean="0">
                <a:latin typeface="Arial" charset="0"/>
              </a:rPr>
              <a:t>	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b="1" smtClean="0">
                <a:latin typeface="Arial" charset="0"/>
              </a:rPr>
              <a:t>	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B.	   Al	     +  	 Cl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	</a:t>
            </a:r>
            <a:r>
              <a:rPr lang="en-US" b="1" smtClean="0">
                <a:latin typeface="Arial" charset="0"/>
              </a:rPr>
              <a:t>	       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AlCl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</a:p>
          <a:p>
            <a:pPr eaLnBrk="1" hangingPunct="1">
              <a:lnSpc>
                <a:spcPct val="60000"/>
              </a:lnSpc>
              <a:buFontTx/>
              <a:buNone/>
            </a:pPr>
            <a:r>
              <a:rPr lang="en-US" b="1" baseline="-25000" smtClean="0">
                <a:latin typeface="Arial" charset="0"/>
              </a:rPr>
              <a:t>	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b="1" baseline="-25000" smtClean="0">
                <a:solidFill>
                  <a:schemeClr val="accent2"/>
                </a:solidFill>
                <a:latin typeface="Arial" charset="0"/>
              </a:rPr>
              <a:t>		</a:t>
            </a:r>
            <a:r>
              <a:rPr lang="en-US" b="1" smtClean="0">
                <a:solidFill>
                  <a:srgbClr val="FF9900"/>
                </a:solidFill>
                <a:latin typeface="Arial" charset="0"/>
              </a:rPr>
              <a:t>1)  3, 3, 2		2)  1, 3, 1		3) 2, 3, 2</a:t>
            </a:r>
            <a:endParaRPr lang="en-US" b="1" baseline="-25000" smtClean="0">
              <a:solidFill>
                <a:srgbClr val="FF99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b="1" smtClean="0">
                <a:latin typeface="Arial" charset="0"/>
              </a:rPr>
              <a:t>	</a:t>
            </a:r>
            <a:endParaRPr lang="en-US" b="1" baseline="-250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endParaRPr lang="it-IT" smtClean="0">
              <a:latin typeface="Arial" charset="0"/>
            </a:endParaRP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4427538" y="3644900"/>
            <a:ext cx="1657350" cy="144463"/>
          </a:xfrm>
          <a:prstGeom prst="rightArrow">
            <a:avLst>
              <a:gd name="adj1" fmla="val 50000"/>
              <a:gd name="adj2" fmla="val 286812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4643438" y="5229225"/>
            <a:ext cx="1512887" cy="144463"/>
          </a:xfrm>
          <a:prstGeom prst="rightArrow">
            <a:avLst>
              <a:gd name="adj1" fmla="val 50000"/>
              <a:gd name="adj2" fmla="val 261812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134350" cy="1268413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  <a:latin typeface="Arial" charset="0"/>
              </a:rPr>
              <a:t>Learning Check E5</a:t>
            </a:r>
            <a:endParaRPr lang="it-IT" sz="40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28775"/>
            <a:ext cx="8280400" cy="5040313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C.    Fe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3     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+    C</a:t>
            </a:r>
            <a:r>
              <a:rPr lang="en-US" sz="2800" b="1" smtClean="0">
                <a:latin typeface="Arial" charset="0"/>
              </a:rPr>
              <a:t>                       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Fe    +    CO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800" b="1" smtClean="0">
                <a:solidFill>
                  <a:schemeClr val="accent2"/>
                </a:solidFill>
                <a:latin typeface="Arial" charset="0"/>
              </a:rPr>
              <a:t>    </a:t>
            </a:r>
            <a:r>
              <a:rPr lang="en-US" sz="2800" b="1" smtClean="0">
                <a:solidFill>
                  <a:srgbClr val="FF9900"/>
                </a:solidFill>
                <a:latin typeface="Arial" charset="0"/>
              </a:rPr>
              <a:t>1) 2, 3, 2,3        2)  2, 3, 4, 3        3)  1, 1, 2, 3  </a:t>
            </a:r>
            <a:endParaRPr lang="en-US" sz="2800" b="1" baseline="-25000" smtClean="0">
              <a:solidFill>
                <a:srgbClr val="FF9900"/>
              </a:solidFill>
              <a:latin typeface="Arial" charset="0"/>
            </a:endParaRPr>
          </a:p>
          <a:p>
            <a:pPr eaLnBrk="1" hangingPunct="1">
              <a:lnSpc>
                <a:spcPct val="60000"/>
              </a:lnSpc>
              <a:buFontTx/>
              <a:buNone/>
            </a:pPr>
            <a:endParaRPr lang="en-US" sz="2800" b="1" smtClean="0">
              <a:latin typeface="Arial" charset="0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D.     Al    +    FeO		       Fe   +     Al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800" b="1" smtClean="0">
                <a:solidFill>
                  <a:schemeClr val="accent2"/>
                </a:solidFill>
                <a:latin typeface="Arial" charset="0"/>
              </a:rPr>
              <a:t>   </a:t>
            </a:r>
            <a:r>
              <a:rPr lang="en-US" sz="2800" b="1" smtClean="0">
                <a:solidFill>
                  <a:srgbClr val="FF9900"/>
                </a:solidFill>
                <a:latin typeface="Arial" charset="0"/>
              </a:rPr>
              <a:t>1) 2, 3, 3, 1        2)  2,  1, 1, 1       3)  3, 3, 3, 1</a:t>
            </a:r>
            <a:r>
              <a:rPr lang="en-US" sz="2800" b="1" smtClean="0">
                <a:solidFill>
                  <a:srgbClr val="FF6633"/>
                </a:solidFill>
                <a:latin typeface="Arial" charset="0"/>
              </a:rPr>
              <a:t>  </a:t>
            </a:r>
            <a:r>
              <a:rPr lang="en-US" sz="2800" b="1" smtClean="0">
                <a:latin typeface="Arial" charset="0"/>
              </a:rPr>
              <a:t>	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E.     Al    +    H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SO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		      Al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(SO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)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   +  H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sz="2800" b="1" smtClean="0">
                <a:solidFill>
                  <a:schemeClr val="accent2"/>
                </a:solidFill>
                <a:latin typeface="Arial" charset="0"/>
              </a:rPr>
              <a:t>   </a:t>
            </a:r>
            <a:r>
              <a:rPr lang="en-US" sz="2800" b="1" smtClean="0">
                <a:solidFill>
                  <a:srgbClr val="FF9900"/>
                </a:solidFill>
                <a:latin typeface="Arial" charset="0"/>
              </a:rPr>
              <a:t>1)  3, 2, 1, 2</a:t>
            </a:r>
            <a:r>
              <a:rPr lang="en-US" sz="2800" b="1" baseline="-25000" smtClean="0">
                <a:solidFill>
                  <a:srgbClr val="FF9900"/>
                </a:solidFill>
                <a:latin typeface="Arial" charset="0"/>
              </a:rPr>
              <a:t>	    </a:t>
            </a:r>
            <a:r>
              <a:rPr lang="en-US" sz="2800" b="1" smtClean="0">
                <a:solidFill>
                  <a:srgbClr val="FF9900"/>
                </a:solidFill>
                <a:latin typeface="Arial" charset="0"/>
              </a:rPr>
              <a:t>2) 2, 3, 1, 3         3)  2, 3, 2, 3</a:t>
            </a:r>
            <a:r>
              <a:rPr lang="en-US" sz="2800" b="1" baseline="-25000" smtClean="0">
                <a:solidFill>
                  <a:srgbClr val="FF9900"/>
                </a:solidFill>
                <a:latin typeface="Arial" charset="0"/>
              </a:rPr>
              <a:t>	</a:t>
            </a:r>
            <a:endParaRPr lang="en-US" sz="2800" b="1" baseline="-25000" smtClean="0">
              <a:solidFill>
                <a:srgbClr val="FF6633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endParaRPr lang="it-IT" sz="2800" smtClean="0">
              <a:latin typeface="Arial" charset="0"/>
            </a:endParaRPr>
          </a:p>
        </p:txBody>
      </p:sp>
      <p:sp>
        <p:nvSpPr>
          <p:cNvPr id="30724" name="AutoShape 4"/>
          <p:cNvSpPr>
            <a:spLocks noChangeArrowheads="1"/>
          </p:cNvSpPr>
          <p:nvPr/>
        </p:nvSpPr>
        <p:spPr bwMode="auto">
          <a:xfrm>
            <a:off x="3851275" y="1916113"/>
            <a:ext cx="1584325" cy="144462"/>
          </a:xfrm>
          <a:prstGeom prst="rightArrow">
            <a:avLst>
              <a:gd name="adj1" fmla="val 50000"/>
              <a:gd name="adj2" fmla="val 274177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3779838" y="3500438"/>
            <a:ext cx="1584325" cy="144462"/>
          </a:xfrm>
          <a:prstGeom prst="rightArrow">
            <a:avLst>
              <a:gd name="adj1" fmla="val 50000"/>
              <a:gd name="adj2" fmla="val 274177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auto">
          <a:xfrm>
            <a:off x="3924300" y="5157788"/>
            <a:ext cx="1439863" cy="142875"/>
          </a:xfrm>
          <a:prstGeom prst="rightArrow">
            <a:avLst>
              <a:gd name="adj1" fmla="val 50000"/>
              <a:gd name="adj2" fmla="val 251945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  <a:latin typeface="Arial" charset="0"/>
              </a:rPr>
              <a:t>Solution E5</a:t>
            </a:r>
            <a:br>
              <a:rPr lang="en-US" sz="4000" b="1" smtClean="0">
                <a:solidFill>
                  <a:srgbClr val="FFFF00"/>
                </a:solidFill>
                <a:latin typeface="Arial" charset="0"/>
              </a:rPr>
            </a:br>
            <a:endParaRPr lang="it-IT" sz="40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solidFill>
                  <a:srgbClr val="FFFF00"/>
                </a:solidFill>
              </a:rPr>
              <a:t>A.   3 Mg      +	N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>
                <a:solidFill>
                  <a:srgbClr val="FFFF00"/>
                </a:solidFill>
              </a:rPr>
              <a:t>		 Mg</a:t>
            </a:r>
            <a:r>
              <a:rPr lang="en-US" sz="3000" b="1" baseline="-25000" smtClean="0">
                <a:solidFill>
                  <a:srgbClr val="FFFF00"/>
                </a:solidFill>
              </a:rPr>
              <a:t>3</a:t>
            </a:r>
            <a:r>
              <a:rPr lang="en-US" sz="3000" b="1" smtClean="0">
                <a:solidFill>
                  <a:srgbClr val="FFFF00"/>
                </a:solidFill>
              </a:rPr>
              <a:t>N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30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solidFill>
                  <a:srgbClr val="FFFF00"/>
                </a:solidFill>
              </a:rPr>
              <a:t>B.   2 Al	   +  	3 Cl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>
                <a:solidFill>
                  <a:srgbClr val="FFFF00"/>
                </a:solidFill>
              </a:rPr>
              <a:t>		  2 AlCl</a:t>
            </a:r>
            <a:r>
              <a:rPr lang="en-US" sz="3000" b="1" baseline="-25000" smtClean="0">
                <a:solidFill>
                  <a:srgbClr val="FFFF00"/>
                </a:solidFill>
              </a:rPr>
              <a:t>3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30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solidFill>
                  <a:srgbClr val="FFFF00"/>
                </a:solidFill>
              </a:rPr>
              <a:t>C.   2 Fe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>
                <a:solidFill>
                  <a:srgbClr val="FFFF00"/>
                </a:solidFill>
              </a:rPr>
              <a:t>O</a:t>
            </a:r>
            <a:r>
              <a:rPr lang="en-US" sz="3000" b="1" baseline="-25000" smtClean="0">
                <a:solidFill>
                  <a:srgbClr val="FFFF00"/>
                </a:solidFill>
              </a:rPr>
              <a:t>3     </a:t>
            </a:r>
            <a:r>
              <a:rPr lang="en-US" sz="3000" b="1" smtClean="0">
                <a:solidFill>
                  <a:srgbClr val="FFFF00"/>
                </a:solidFill>
              </a:rPr>
              <a:t>+  3 C               4 Fe    +   3 CO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3000" b="1" baseline="-250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solidFill>
                  <a:srgbClr val="FFFF00"/>
                </a:solidFill>
              </a:rPr>
              <a:t>D.   2 Al    + 3  FeO		  3 Fe   +     Al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>
                <a:solidFill>
                  <a:srgbClr val="FFFF00"/>
                </a:solidFill>
              </a:rPr>
              <a:t>O</a:t>
            </a:r>
            <a:r>
              <a:rPr lang="en-US" sz="3000" b="1" baseline="-25000" smtClean="0">
                <a:solidFill>
                  <a:srgbClr val="FFFF00"/>
                </a:solidFill>
              </a:rPr>
              <a:t>3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30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3000" b="1" smtClean="0">
                <a:solidFill>
                  <a:srgbClr val="FFFF00"/>
                </a:solidFill>
              </a:rPr>
              <a:t>E.   2 Al   +  3  H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>
                <a:solidFill>
                  <a:srgbClr val="FFFF00"/>
                </a:solidFill>
              </a:rPr>
              <a:t>SO</a:t>
            </a:r>
            <a:r>
              <a:rPr lang="en-US" sz="3000" b="1" baseline="-25000" smtClean="0">
                <a:solidFill>
                  <a:srgbClr val="FFFF00"/>
                </a:solidFill>
              </a:rPr>
              <a:t>4       </a:t>
            </a:r>
            <a:r>
              <a:rPr lang="en-US" sz="3000" b="1" smtClean="0">
                <a:solidFill>
                  <a:srgbClr val="FFFF00"/>
                </a:solidFill>
              </a:rPr>
              <a:t>      Al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>
                <a:solidFill>
                  <a:srgbClr val="FFFF00"/>
                </a:solidFill>
              </a:rPr>
              <a:t>(SO</a:t>
            </a:r>
            <a:r>
              <a:rPr lang="en-US" sz="3000" b="1" baseline="-25000" smtClean="0">
                <a:solidFill>
                  <a:srgbClr val="FFFF00"/>
                </a:solidFill>
              </a:rPr>
              <a:t>4</a:t>
            </a:r>
            <a:r>
              <a:rPr lang="en-US" sz="3000" b="1" smtClean="0">
                <a:solidFill>
                  <a:srgbClr val="FFFF00"/>
                </a:solidFill>
              </a:rPr>
              <a:t>)</a:t>
            </a:r>
            <a:r>
              <a:rPr lang="en-US" sz="3000" b="1" baseline="-25000" smtClean="0">
                <a:solidFill>
                  <a:srgbClr val="FFFF00"/>
                </a:solidFill>
              </a:rPr>
              <a:t>3</a:t>
            </a:r>
            <a:r>
              <a:rPr lang="en-US" sz="3000" b="1" smtClean="0">
                <a:solidFill>
                  <a:srgbClr val="FFFF00"/>
                </a:solidFill>
              </a:rPr>
              <a:t>     + 3 H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endParaRPr lang="it-IT" sz="3000" b="1" baseline="-25000" smtClean="0">
              <a:solidFill>
                <a:srgbClr val="FFFF00"/>
              </a:solidFill>
            </a:endParaRPr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4140200" y="2205038"/>
            <a:ext cx="1152525" cy="71437"/>
          </a:xfrm>
          <a:prstGeom prst="rightArrow">
            <a:avLst>
              <a:gd name="adj1" fmla="val 50000"/>
              <a:gd name="adj2" fmla="val 403336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1749" name="AutoShape 5"/>
          <p:cNvSpPr>
            <a:spLocks noChangeArrowheads="1"/>
          </p:cNvSpPr>
          <p:nvPr/>
        </p:nvSpPr>
        <p:spPr bwMode="auto">
          <a:xfrm>
            <a:off x="4500563" y="3068638"/>
            <a:ext cx="1008062" cy="73025"/>
          </a:xfrm>
          <a:prstGeom prst="rightArrow">
            <a:avLst>
              <a:gd name="adj1" fmla="val 50000"/>
              <a:gd name="adj2" fmla="val 345109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1750" name="AutoShape 6"/>
          <p:cNvSpPr>
            <a:spLocks noChangeArrowheads="1"/>
          </p:cNvSpPr>
          <p:nvPr/>
        </p:nvSpPr>
        <p:spPr bwMode="auto">
          <a:xfrm>
            <a:off x="4211638" y="4005263"/>
            <a:ext cx="1081087" cy="71437"/>
          </a:xfrm>
          <a:prstGeom prst="rightArrow">
            <a:avLst>
              <a:gd name="adj1" fmla="val 50000"/>
              <a:gd name="adj2" fmla="val 378336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1751" name="AutoShape 7"/>
          <p:cNvSpPr>
            <a:spLocks noChangeArrowheads="1"/>
          </p:cNvSpPr>
          <p:nvPr/>
        </p:nvSpPr>
        <p:spPr bwMode="auto">
          <a:xfrm>
            <a:off x="4140200" y="4724400"/>
            <a:ext cx="1079500" cy="73025"/>
          </a:xfrm>
          <a:prstGeom prst="rightArrow">
            <a:avLst>
              <a:gd name="adj1" fmla="val 50000"/>
              <a:gd name="adj2" fmla="val 369565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1752" name="AutoShape 8"/>
          <p:cNvSpPr>
            <a:spLocks noChangeArrowheads="1"/>
          </p:cNvSpPr>
          <p:nvPr/>
        </p:nvSpPr>
        <p:spPr bwMode="auto">
          <a:xfrm>
            <a:off x="4356100" y="5661025"/>
            <a:ext cx="863600" cy="73025"/>
          </a:xfrm>
          <a:prstGeom prst="rightArrow">
            <a:avLst>
              <a:gd name="adj1" fmla="val 50000"/>
              <a:gd name="adj2" fmla="val 295652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FFFF00"/>
                </a:solidFill>
                <a:latin typeface="Arial" charset="0"/>
              </a:rPr>
              <a:t>Type of Reactions</a:t>
            </a:r>
            <a:endParaRPr lang="it-IT" sz="4000" b="1" dirty="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3000" b="1" smtClean="0">
                <a:solidFill>
                  <a:srgbClr val="FFFF00"/>
                </a:solidFill>
                <a:latin typeface="Arial" charset="0"/>
              </a:rPr>
              <a:t>Chemical reactions are classified into four general types</a:t>
            </a:r>
          </a:p>
          <a:p>
            <a:pPr eaLnBrk="1" hangingPunct="1">
              <a:lnSpc>
                <a:spcPct val="120000"/>
              </a:lnSpc>
              <a:buClr>
                <a:srgbClr val="FF66CC"/>
              </a:buClr>
              <a:buFont typeface="Wingdings" pitchFamily="2" charset="2"/>
              <a:buChar char="l"/>
            </a:pPr>
            <a:r>
              <a:rPr lang="en-US" sz="3000" b="1" smtClean="0">
                <a:solidFill>
                  <a:srgbClr val="66FF33"/>
                </a:solidFill>
                <a:latin typeface="Arial" charset="0"/>
              </a:rPr>
              <a:t>Combination </a:t>
            </a:r>
          </a:p>
          <a:p>
            <a:pPr eaLnBrk="1" hangingPunct="1">
              <a:lnSpc>
                <a:spcPct val="120000"/>
              </a:lnSpc>
              <a:buClr>
                <a:srgbClr val="FF66CC"/>
              </a:buClr>
              <a:buFont typeface="Wingdings" pitchFamily="2" charset="2"/>
              <a:buChar char="l"/>
            </a:pPr>
            <a:r>
              <a:rPr lang="en-US" sz="3000" b="1" smtClean="0">
                <a:solidFill>
                  <a:srgbClr val="66FF33"/>
                </a:solidFill>
                <a:latin typeface="Arial" charset="0"/>
              </a:rPr>
              <a:t>Decomposition </a:t>
            </a:r>
          </a:p>
          <a:p>
            <a:pPr eaLnBrk="1" hangingPunct="1">
              <a:lnSpc>
                <a:spcPct val="120000"/>
              </a:lnSpc>
              <a:buClr>
                <a:srgbClr val="FF66CC"/>
              </a:buClr>
              <a:buFont typeface="Wingdings" pitchFamily="2" charset="2"/>
              <a:buChar char="l"/>
            </a:pPr>
            <a:r>
              <a:rPr lang="en-US" sz="3000" b="1" smtClean="0">
                <a:solidFill>
                  <a:srgbClr val="66FF33"/>
                </a:solidFill>
                <a:latin typeface="Arial" charset="0"/>
              </a:rPr>
              <a:t>Single Replacement</a:t>
            </a:r>
          </a:p>
          <a:p>
            <a:pPr eaLnBrk="1" hangingPunct="1">
              <a:lnSpc>
                <a:spcPct val="120000"/>
              </a:lnSpc>
              <a:buClr>
                <a:srgbClr val="FF66CC"/>
              </a:buClr>
              <a:buFont typeface="Wingdings" pitchFamily="2" charset="2"/>
              <a:buChar char="l"/>
            </a:pPr>
            <a:r>
              <a:rPr lang="en-US" sz="3000" b="1" smtClean="0">
                <a:solidFill>
                  <a:srgbClr val="66FF33"/>
                </a:solidFill>
                <a:latin typeface="Arial" charset="0"/>
              </a:rPr>
              <a:t>Double Replacement</a:t>
            </a:r>
          </a:p>
          <a:p>
            <a:pPr eaLnBrk="1" hangingPunct="1"/>
            <a:endParaRPr lang="it-IT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8001000" cy="11430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  <a:latin typeface="Arial" charset="0"/>
              </a:rPr>
              <a:t>Combination (Synthesis)</a:t>
            </a:r>
            <a:endParaRPr lang="it-IT" sz="40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1371600"/>
            <a:ext cx="7848600" cy="51816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3000" b="1" smtClean="0">
                <a:solidFill>
                  <a:srgbClr val="FFFF00"/>
                </a:solidFill>
                <a:latin typeface="Arial" charset="0"/>
              </a:rPr>
              <a:t>Two or more elements or simple compounds combine to form (synthesize) one product</a:t>
            </a:r>
          </a:p>
          <a:p>
            <a:pPr eaLnBrk="1" hangingPunct="1"/>
            <a:endParaRPr lang="en-US" sz="3000" b="1" smtClean="0">
              <a:solidFill>
                <a:srgbClr val="FFFF00"/>
              </a:solidFill>
              <a:latin typeface="Arial" charset="0"/>
            </a:endParaRPr>
          </a:p>
          <a:p>
            <a:pPr eaLnBrk="1" hangingPunct="1"/>
            <a:r>
              <a:rPr lang="en-US" sz="3000" b="1" smtClean="0">
                <a:solidFill>
                  <a:srgbClr val="00FF00"/>
                </a:solidFill>
              </a:rPr>
              <a:t>A  +  B</a:t>
            </a:r>
            <a:r>
              <a:rPr lang="en-US" sz="3000" b="1" smtClean="0">
                <a:solidFill>
                  <a:srgbClr val="66FF33"/>
                </a:solidFill>
              </a:rPr>
              <a:t>   		          	AB</a:t>
            </a:r>
          </a:p>
          <a:p>
            <a:pPr eaLnBrk="1" hangingPunct="1"/>
            <a:endParaRPr lang="en-US" sz="3000" b="1" smtClean="0">
              <a:solidFill>
                <a:srgbClr val="66FF33"/>
              </a:solidFill>
            </a:endParaRPr>
          </a:p>
          <a:p>
            <a:pPr eaLnBrk="1" hangingPunct="1"/>
            <a:r>
              <a:rPr lang="en-US" sz="3000" b="1" smtClean="0">
                <a:solidFill>
                  <a:srgbClr val="FFFF00"/>
                </a:solidFill>
              </a:rPr>
              <a:t>2Mg  +  O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>
                <a:solidFill>
                  <a:srgbClr val="FFFF00"/>
                </a:solidFill>
              </a:rPr>
              <a:t> 	          	2MgO</a:t>
            </a:r>
          </a:p>
          <a:p>
            <a:pPr eaLnBrk="1" hangingPunct="1">
              <a:lnSpc>
                <a:spcPct val="110000"/>
              </a:lnSpc>
            </a:pPr>
            <a:r>
              <a:rPr lang="en-US" sz="3000" b="1" smtClean="0">
                <a:solidFill>
                  <a:srgbClr val="FFFF00"/>
                </a:solidFill>
              </a:rPr>
              <a:t>2Na  + Cl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>
                <a:solidFill>
                  <a:srgbClr val="FFFF00"/>
                </a:solidFill>
              </a:rPr>
              <a:t>		          	2NaCl</a:t>
            </a:r>
          </a:p>
          <a:p>
            <a:pPr eaLnBrk="1" hangingPunct="1">
              <a:lnSpc>
                <a:spcPct val="110000"/>
              </a:lnSpc>
            </a:pPr>
            <a:r>
              <a:rPr lang="en-US" sz="3000" b="1" smtClean="0">
                <a:solidFill>
                  <a:srgbClr val="FFFF00"/>
                </a:solidFill>
              </a:rPr>
              <a:t>SO</a:t>
            </a:r>
            <a:r>
              <a:rPr lang="en-US" sz="3000" b="1" baseline="-25000" smtClean="0">
                <a:solidFill>
                  <a:srgbClr val="FFFF00"/>
                </a:solidFill>
              </a:rPr>
              <a:t>3</a:t>
            </a:r>
            <a:r>
              <a:rPr lang="en-US" sz="3000" b="1" smtClean="0">
                <a:solidFill>
                  <a:srgbClr val="FFFF00"/>
                </a:solidFill>
              </a:rPr>
              <a:t> + H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>
                <a:solidFill>
                  <a:srgbClr val="FFFF00"/>
                </a:solidFill>
              </a:rPr>
              <a:t>O	                             H</a:t>
            </a:r>
            <a:r>
              <a:rPr lang="en-US" sz="3000" b="1" baseline="-25000" smtClean="0">
                <a:solidFill>
                  <a:srgbClr val="FFFF00"/>
                </a:solidFill>
              </a:rPr>
              <a:t>2</a:t>
            </a:r>
            <a:r>
              <a:rPr lang="en-US" sz="3000" b="1" smtClean="0">
                <a:solidFill>
                  <a:srgbClr val="FFFF00"/>
                </a:solidFill>
              </a:rPr>
              <a:t>SO</a:t>
            </a:r>
            <a:r>
              <a:rPr lang="en-US" sz="3000" b="1" baseline="-25000" smtClean="0">
                <a:solidFill>
                  <a:srgbClr val="FFFF00"/>
                </a:solidFill>
              </a:rPr>
              <a:t>4</a:t>
            </a:r>
            <a:r>
              <a:rPr lang="en-US" b="1" smtClean="0">
                <a:solidFill>
                  <a:srgbClr val="FFFF00"/>
                </a:solidFill>
              </a:rPr>
              <a:t> </a:t>
            </a:r>
          </a:p>
          <a:p>
            <a:pPr eaLnBrk="1" hangingPunct="1"/>
            <a:endParaRPr lang="it-IT" smtClean="0">
              <a:solidFill>
                <a:srgbClr val="FFFF00"/>
              </a:solidFill>
            </a:endParaRP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4114800" y="3657600"/>
            <a:ext cx="1219200" cy="76200"/>
          </a:xfrm>
          <a:prstGeom prst="rightArrow">
            <a:avLst>
              <a:gd name="adj1" fmla="val 50000"/>
              <a:gd name="adj2" fmla="val 400000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4114800" y="4724400"/>
            <a:ext cx="1219200" cy="76200"/>
          </a:xfrm>
          <a:prstGeom prst="rightArrow">
            <a:avLst>
              <a:gd name="adj1" fmla="val 50000"/>
              <a:gd name="adj2" fmla="val 400000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3798" name="AutoShape 7"/>
          <p:cNvSpPr>
            <a:spLocks noChangeArrowheads="1"/>
          </p:cNvSpPr>
          <p:nvPr/>
        </p:nvSpPr>
        <p:spPr bwMode="auto">
          <a:xfrm>
            <a:off x="4114800" y="5486400"/>
            <a:ext cx="1219200" cy="76200"/>
          </a:xfrm>
          <a:prstGeom prst="rightArrow">
            <a:avLst>
              <a:gd name="adj1" fmla="val 50000"/>
              <a:gd name="adj2" fmla="val 400000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3799" name="AutoShape 8"/>
          <p:cNvSpPr>
            <a:spLocks noChangeArrowheads="1"/>
          </p:cNvSpPr>
          <p:nvPr/>
        </p:nvSpPr>
        <p:spPr bwMode="auto">
          <a:xfrm>
            <a:off x="4114800" y="6096000"/>
            <a:ext cx="1295400" cy="76200"/>
          </a:xfrm>
          <a:prstGeom prst="rightArrow">
            <a:avLst>
              <a:gd name="adj1" fmla="val 50000"/>
              <a:gd name="adj2" fmla="val 425000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graphicFrame>
        <p:nvGraphicFramePr>
          <p:cNvPr id="48185" name="Group 57"/>
          <p:cNvGraphicFramePr>
            <a:graphicFrameLocks noGrp="1"/>
          </p:cNvGraphicFramePr>
          <p:nvPr/>
        </p:nvGraphicFramePr>
        <p:xfrm>
          <a:off x="1600200" y="3276600"/>
          <a:ext cx="5791200" cy="914400"/>
        </p:xfrm>
        <a:graphic>
          <a:graphicData uri="http://schemas.openxmlformats.org/drawingml/2006/table">
            <a:tbl>
              <a:tblPr/>
              <a:tblGrid>
                <a:gridCol w="5791200"/>
              </a:tblGrid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8153400" cy="10668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  <a:latin typeface="Arial" charset="0"/>
              </a:rPr>
              <a:t>Decomposition</a:t>
            </a:r>
            <a:endParaRPr lang="it-IT" sz="40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066800"/>
            <a:ext cx="8382000" cy="4572000"/>
          </a:xfrm>
        </p:spPr>
        <p:txBody>
          <a:bodyPr/>
          <a:lstStyle/>
          <a:p>
            <a:pPr eaLnBrk="1" hangingPunct="1"/>
            <a:endParaRPr lang="en-US" sz="2600" b="1" smtClean="0"/>
          </a:p>
          <a:p>
            <a:pPr algn="l" eaLnBrk="1" hangingPunct="1"/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One substance is broken down (split) into two or more simpler substances.</a:t>
            </a:r>
          </a:p>
          <a:p>
            <a:pPr algn="l" eaLnBrk="1" hangingPunct="1"/>
            <a:endParaRPr lang="en-US" sz="2800" b="1" smtClean="0">
              <a:solidFill>
                <a:srgbClr val="FFFF00"/>
              </a:solidFill>
              <a:latin typeface="Arial" charset="0"/>
            </a:endParaRPr>
          </a:p>
          <a:p>
            <a:pPr algn="l" eaLnBrk="1" hangingPunct="1"/>
            <a:endParaRPr lang="en-US" sz="2800" b="1" smtClean="0">
              <a:solidFill>
                <a:srgbClr val="FFFF00"/>
              </a:solidFill>
            </a:endParaRPr>
          </a:p>
          <a:p>
            <a:pPr algn="l" eaLnBrk="1" hangingPunct="1"/>
            <a:endParaRPr lang="en-US" sz="2800" b="1" smtClean="0">
              <a:solidFill>
                <a:srgbClr val="FFFF00"/>
              </a:solidFill>
            </a:endParaRPr>
          </a:p>
          <a:p>
            <a:pPr algn="l" eaLnBrk="1" hangingPunct="1"/>
            <a:endParaRPr lang="en-US" sz="2800" b="1" smtClean="0">
              <a:solidFill>
                <a:srgbClr val="FFFF00"/>
              </a:solidFill>
            </a:endParaRPr>
          </a:p>
          <a:p>
            <a:pPr algn="l" eaLnBrk="1" hangingPunct="1"/>
            <a:endParaRPr lang="it-IT" sz="2800" b="1" smtClean="0">
              <a:solidFill>
                <a:srgbClr val="FFFF00"/>
              </a:solidFill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04800" y="3105150"/>
            <a:ext cx="84582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sz="3000">
                <a:solidFill>
                  <a:srgbClr val="66FF33"/>
                </a:solidFill>
              </a:rPr>
              <a:t>                   AB			      A  +  B</a:t>
            </a:r>
          </a:p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endParaRPr lang="en-US" sz="3000">
              <a:solidFill>
                <a:srgbClr val="66FF33"/>
              </a:solidFill>
            </a:endParaRPr>
          </a:p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sz="3000"/>
              <a:t>	      </a:t>
            </a:r>
            <a:r>
              <a:rPr lang="en-US" sz="3000">
                <a:solidFill>
                  <a:srgbClr val="FFFF00"/>
                </a:solidFill>
              </a:rPr>
              <a:t>2HgO		              2Hg   +  O</a:t>
            </a:r>
            <a:r>
              <a:rPr lang="en-US" sz="3000" baseline="-25000">
                <a:solidFill>
                  <a:srgbClr val="FFFF00"/>
                </a:solidFill>
              </a:rPr>
              <a:t>2</a:t>
            </a:r>
            <a:endParaRPr lang="en-US" sz="3000">
              <a:solidFill>
                <a:srgbClr val="FFFF00"/>
              </a:solidFill>
            </a:endParaRPr>
          </a:p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sz="3000">
                <a:solidFill>
                  <a:srgbClr val="FFFF00"/>
                </a:solidFill>
              </a:rPr>
              <a:t>	      2KClO</a:t>
            </a:r>
            <a:r>
              <a:rPr lang="en-US" sz="3000" baseline="-25000">
                <a:solidFill>
                  <a:srgbClr val="FFFF00"/>
                </a:solidFill>
              </a:rPr>
              <a:t>3</a:t>
            </a:r>
            <a:r>
              <a:rPr lang="en-US" sz="3000">
                <a:solidFill>
                  <a:srgbClr val="FFFF00"/>
                </a:solidFill>
              </a:rPr>
              <a:t>		      2KCl  + 3 O</a:t>
            </a:r>
            <a:r>
              <a:rPr lang="en-US" sz="3000" baseline="-25000">
                <a:solidFill>
                  <a:srgbClr val="FFFF00"/>
                </a:solidFill>
              </a:rPr>
              <a:t>2</a:t>
            </a:r>
            <a:endParaRPr lang="en-US" sz="3000">
              <a:solidFill>
                <a:srgbClr val="FFFF00"/>
              </a:solidFill>
            </a:endParaRPr>
          </a:p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sz="3000">
                <a:solidFill>
                  <a:srgbClr val="FFFF00"/>
                </a:solidFill>
              </a:rPr>
              <a:t>		</a:t>
            </a: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3581400" y="3505200"/>
            <a:ext cx="1524000" cy="76200"/>
          </a:xfrm>
          <a:prstGeom prst="rightArrow">
            <a:avLst>
              <a:gd name="adj1" fmla="val 50000"/>
              <a:gd name="adj2" fmla="val 500000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3657600" y="5105400"/>
            <a:ext cx="1447800" cy="76200"/>
          </a:xfrm>
          <a:prstGeom prst="rightArrow">
            <a:avLst>
              <a:gd name="adj1" fmla="val 50000"/>
              <a:gd name="adj2" fmla="val 475000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3733800" y="5867400"/>
            <a:ext cx="1371600" cy="76200"/>
          </a:xfrm>
          <a:prstGeom prst="rightArrow">
            <a:avLst>
              <a:gd name="adj1" fmla="val 50000"/>
              <a:gd name="adj2" fmla="val 450000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graphicFrame>
        <p:nvGraphicFramePr>
          <p:cNvPr id="49173" name="Group 21"/>
          <p:cNvGraphicFramePr>
            <a:graphicFrameLocks noGrp="1"/>
          </p:cNvGraphicFramePr>
          <p:nvPr/>
        </p:nvGraphicFramePr>
        <p:xfrm>
          <a:off x="1981200" y="2971800"/>
          <a:ext cx="5257800" cy="1066800"/>
        </p:xfrm>
        <a:graphic>
          <a:graphicData uri="http://schemas.openxmlformats.org/drawingml/2006/table">
            <a:tbl>
              <a:tblPr/>
              <a:tblGrid>
                <a:gridCol w="5257800"/>
              </a:tblGrid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052513"/>
            <a:ext cx="3454400" cy="7000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2400" smtClean="0">
                <a:solidFill>
                  <a:srgbClr val="00FF00"/>
                </a:solidFill>
                <a:latin typeface="Arial" charset="0"/>
              </a:rPr>
              <a:t>Learning objectives</a:t>
            </a:r>
            <a:r>
              <a:rPr lang="it-IT" sz="3200" b="1" smtClean="0">
                <a:solidFill>
                  <a:srgbClr val="00FF00"/>
                </a:solidFill>
                <a:latin typeface="Arial" charset="0"/>
              </a:rPr>
              <a:t/>
            </a:r>
            <a:br>
              <a:rPr lang="it-IT" sz="3200" b="1" smtClean="0">
                <a:solidFill>
                  <a:srgbClr val="00FF00"/>
                </a:solidFill>
                <a:latin typeface="Arial" charset="0"/>
              </a:rPr>
            </a:br>
            <a:endParaRPr lang="it-IT" sz="3200" b="1" smtClean="0">
              <a:solidFill>
                <a:srgbClr val="00FF00"/>
              </a:solidFill>
              <a:latin typeface="Arial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989138"/>
            <a:ext cx="8102600" cy="53736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sz="2400" smtClean="0">
                <a:solidFill>
                  <a:srgbClr val="FFFF00"/>
                </a:solidFill>
              </a:rPr>
              <a:t>Define a chemical change</a:t>
            </a:r>
            <a:endParaRPr lang="it-IT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GB" sz="2400" smtClean="0">
                <a:solidFill>
                  <a:srgbClr val="FFFF00"/>
                </a:solidFill>
              </a:rPr>
              <a:t>Recognize a chemical change and distinguish it from a physical one</a:t>
            </a:r>
            <a:endParaRPr lang="it-IT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GB" sz="2400" smtClean="0">
                <a:solidFill>
                  <a:srgbClr val="FFFF00"/>
                </a:solidFill>
              </a:rPr>
              <a:t>Read a chemical equation </a:t>
            </a:r>
            <a:endParaRPr lang="it-IT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GB" sz="2400" smtClean="0">
                <a:solidFill>
                  <a:srgbClr val="FFFF00"/>
                </a:solidFill>
              </a:rPr>
              <a:t>Write chemical equations from descriptions of chemical changes, or from list of reactants and products</a:t>
            </a:r>
            <a:endParaRPr lang="it-IT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GB" sz="2400" smtClean="0">
                <a:solidFill>
                  <a:srgbClr val="FFFF00"/>
                </a:solidFill>
              </a:rPr>
              <a:t>Balance chemical equations </a:t>
            </a:r>
            <a:endParaRPr lang="it-IT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GB" sz="2400" smtClean="0">
                <a:solidFill>
                  <a:srgbClr val="FFFF00"/>
                </a:solidFill>
              </a:rPr>
              <a:t>Classify chemical reactions </a:t>
            </a:r>
            <a:endParaRPr lang="it-IT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GB" sz="2400" smtClean="0">
                <a:solidFill>
                  <a:srgbClr val="FFFF00"/>
                </a:solidFill>
              </a:rPr>
              <a:t>Write formation and combustion reactions for given compounds. </a:t>
            </a:r>
            <a:endParaRPr lang="it-IT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GB" sz="2400" smtClean="0">
                <a:solidFill>
                  <a:srgbClr val="FFFF00"/>
                </a:solidFill>
              </a:rPr>
              <a:t>Stoichiometric calculations: from mass to moles, from moles to mass, masses needed for complete reactions (from a given quantity of a reactant) </a:t>
            </a:r>
            <a:endParaRPr lang="it-IT" sz="2400" smtClean="0">
              <a:solidFill>
                <a:srgbClr val="FFFF00"/>
              </a:solidFill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827088" y="260350"/>
            <a:ext cx="50720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0">
                <a:solidFill>
                  <a:srgbClr val="FF0066"/>
                </a:solidFill>
                <a:latin typeface="Times New Roman" pitchFamily="18" charset="0"/>
              </a:rPr>
              <a:t>LESSON PLAN</a:t>
            </a:r>
            <a:br>
              <a:rPr lang="it-IT" b="0">
                <a:solidFill>
                  <a:srgbClr val="FF0066"/>
                </a:solidFill>
                <a:latin typeface="Times New Roman" pitchFamily="18" charset="0"/>
              </a:rPr>
            </a:br>
            <a:endParaRPr lang="it-IT" b="0">
              <a:solidFill>
                <a:srgbClr val="FF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9906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  <a:latin typeface="Arial" charset="0"/>
              </a:rPr>
              <a:t>Learning Check R1</a:t>
            </a:r>
            <a:endParaRPr lang="it-IT" sz="40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600200"/>
            <a:ext cx="8001000" cy="4953000"/>
          </a:xfrm>
        </p:spPr>
        <p:txBody>
          <a:bodyPr/>
          <a:lstStyle/>
          <a:p>
            <a:pPr algn="l" eaLnBrk="1" hangingPunct="1"/>
            <a:r>
              <a:rPr lang="en-US" b="1" smtClean="0">
                <a:solidFill>
                  <a:srgbClr val="FFFF00"/>
                </a:solidFill>
                <a:latin typeface="Arial" charset="0"/>
              </a:rPr>
              <a:t>Classify the following reactions as </a:t>
            </a:r>
          </a:p>
          <a:p>
            <a:pPr algn="l" eaLnBrk="1" hangingPunct="1"/>
            <a:r>
              <a:rPr lang="en-US" b="1" smtClean="0">
                <a:solidFill>
                  <a:srgbClr val="FF6600"/>
                </a:solidFill>
                <a:latin typeface="Arial" charset="0"/>
              </a:rPr>
              <a:t>1)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 combination or </a:t>
            </a:r>
            <a:r>
              <a:rPr lang="en-US" b="1" smtClean="0">
                <a:solidFill>
                  <a:srgbClr val="FF6600"/>
                </a:solidFill>
                <a:latin typeface="Arial" charset="0"/>
              </a:rPr>
              <a:t>2)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 decomposition:</a:t>
            </a:r>
          </a:p>
          <a:p>
            <a:pPr algn="l" eaLnBrk="1" hangingPunct="1"/>
            <a:endParaRPr lang="en-US" b="1" smtClean="0">
              <a:solidFill>
                <a:srgbClr val="FFFF00"/>
              </a:solidFill>
              <a:latin typeface="Arial" charset="0"/>
            </a:endParaRPr>
          </a:p>
          <a:p>
            <a:pPr algn="l" eaLnBrk="1" hangingPunct="1">
              <a:lnSpc>
                <a:spcPct val="110000"/>
              </a:lnSpc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___A.  H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  + Br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    		2HBr</a:t>
            </a:r>
          </a:p>
          <a:p>
            <a:pPr algn="l" eaLnBrk="1" hangingPunct="1">
              <a:lnSpc>
                <a:spcPct val="130000"/>
              </a:lnSpc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___B.  Al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(CO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)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		Al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O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  + 3CO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endParaRPr lang="en-US" b="1" smtClean="0">
              <a:solidFill>
                <a:srgbClr val="FFFF00"/>
              </a:solidFill>
              <a:latin typeface="Arial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___C.  4 Al   + 3C     	Al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C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endParaRPr lang="en-US" smtClean="0">
              <a:solidFill>
                <a:srgbClr val="FFFF00"/>
              </a:solidFill>
              <a:latin typeface="Arial" charset="0"/>
            </a:endParaRPr>
          </a:p>
          <a:p>
            <a:pPr algn="l" eaLnBrk="1" hangingPunct="1"/>
            <a:endParaRPr lang="it-IT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5844" name="AutoShape 4"/>
          <p:cNvSpPr>
            <a:spLocks noChangeArrowheads="1"/>
          </p:cNvSpPr>
          <p:nvPr/>
        </p:nvSpPr>
        <p:spPr bwMode="auto">
          <a:xfrm>
            <a:off x="3962400" y="37338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5845" name="AutoShape 5"/>
          <p:cNvSpPr>
            <a:spLocks noChangeArrowheads="1"/>
          </p:cNvSpPr>
          <p:nvPr/>
        </p:nvSpPr>
        <p:spPr bwMode="auto">
          <a:xfrm>
            <a:off x="3962400" y="44196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5846" name="AutoShape 6"/>
          <p:cNvSpPr>
            <a:spLocks noChangeArrowheads="1"/>
          </p:cNvSpPr>
          <p:nvPr/>
        </p:nvSpPr>
        <p:spPr bwMode="auto">
          <a:xfrm>
            <a:off x="4038600" y="51054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9906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</a:rPr>
              <a:t>Solution R1</a:t>
            </a:r>
            <a:endParaRPr lang="it-IT" sz="4000" b="1" smtClean="0">
              <a:solidFill>
                <a:srgbClr val="FFFF00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pPr algn="l" eaLnBrk="1" hangingPunct="1"/>
            <a:r>
              <a:rPr lang="en-US" b="1" smtClean="0">
                <a:solidFill>
                  <a:srgbClr val="FFFF00"/>
                </a:solidFill>
                <a:latin typeface="Arial" charset="0"/>
              </a:rPr>
              <a:t>Classify the following reactions as </a:t>
            </a:r>
          </a:p>
          <a:p>
            <a:pPr algn="l" eaLnBrk="1" hangingPunct="1"/>
            <a:r>
              <a:rPr lang="en-US" b="1" smtClean="0">
                <a:solidFill>
                  <a:srgbClr val="FFFF00"/>
                </a:solidFill>
                <a:latin typeface="Arial" charset="0"/>
              </a:rPr>
              <a:t>	</a:t>
            </a:r>
            <a:r>
              <a:rPr lang="en-US" b="1" smtClean="0">
                <a:solidFill>
                  <a:srgbClr val="FF6600"/>
                </a:solidFill>
                <a:latin typeface="Arial" charset="0"/>
              </a:rPr>
              <a:t>1)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 combination or </a:t>
            </a:r>
            <a:r>
              <a:rPr lang="en-US" b="1" smtClean="0">
                <a:solidFill>
                  <a:srgbClr val="FF6600"/>
                </a:solidFill>
                <a:latin typeface="Arial" charset="0"/>
              </a:rPr>
              <a:t>2)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 decomposition:</a:t>
            </a:r>
          </a:p>
          <a:p>
            <a:pPr algn="l" eaLnBrk="1" hangingPunct="1">
              <a:lnSpc>
                <a:spcPct val="120000"/>
              </a:lnSpc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	</a:t>
            </a:r>
          </a:p>
          <a:p>
            <a:pPr algn="l" eaLnBrk="1" hangingPunct="1">
              <a:lnSpc>
                <a:spcPct val="120000"/>
              </a:lnSpc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_</a:t>
            </a:r>
            <a:r>
              <a:rPr lang="en-US" b="1" u="sng" smtClean="0">
                <a:solidFill>
                  <a:srgbClr val="FF6600"/>
                </a:solidFill>
                <a:latin typeface="Arial" charset="0"/>
              </a:rPr>
              <a:t>1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_A.  H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  + Br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    		 2HBr</a:t>
            </a:r>
          </a:p>
          <a:p>
            <a:pPr algn="l" eaLnBrk="1" hangingPunct="1">
              <a:lnSpc>
                <a:spcPct val="120000"/>
              </a:lnSpc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_</a:t>
            </a:r>
            <a:r>
              <a:rPr lang="en-US" b="1" u="sng" smtClean="0">
                <a:solidFill>
                  <a:srgbClr val="FF66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_B.  Al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(CO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)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		 Al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O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  + 3CO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endParaRPr lang="en-US" b="1" smtClean="0">
              <a:solidFill>
                <a:srgbClr val="FFFF00"/>
              </a:solidFill>
              <a:latin typeface="Arial" charset="0"/>
            </a:endParaRPr>
          </a:p>
          <a:p>
            <a:pPr algn="l" eaLnBrk="1" hangingPunct="1">
              <a:lnSpc>
                <a:spcPct val="120000"/>
              </a:lnSpc>
            </a:pPr>
            <a:r>
              <a:rPr lang="en-US" b="1" smtClean="0">
                <a:solidFill>
                  <a:srgbClr val="FFFF00"/>
                </a:solidFill>
                <a:latin typeface="Arial" charset="0"/>
              </a:rPr>
              <a:t>_</a:t>
            </a:r>
            <a:r>
              <a:rPr lang="en-US" b="1" u="sng" smtClean="0">
                <a:solidFill>
                  <a:srgbClr val="FF6600"/>
                </a:solidFill>
                <a:latin typeface="Arial" charset="0"/>
              </a:rPr>
              <a:t>1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_C.  4 Al   + 3C     	 Al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C</a:t>
            </a:r>
            <a:r>
              <a:rPr lang="en-US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endParaRPr lang="en-US" smtClean="0">
              <a:solidFill>
                <a:srgbClr val="FFFF00"/>
              </a:solidFill>
              <a:latin typeface="Arial" charset="0"/>
            </a:endParaRPr>
          </a:p>
          <a:p>
            <a:pPr algn="l" eaLnBrk="1" hangingPunct="1"/>
            <a:endParaRPr lang="it-IT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4038600" y="37338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4038600" y="43434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4038600" y="49530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9906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  <a:latin typeface="Arial" charset="0"/>
              </a:rPr>
              <a:t>Single Replacement</a:t>
            </a:r>
            <a:endParaRPr lang="it-IT" sz="40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1447800"/>
            <a:ext cx="8001000" cy="5029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rgbClr val="FFFF00"/>
                </a:solidFill>
                <a:latin typeface="Arial" charset="0"/>
              </a:rPr>
              <a:t>One element takes the place of  an 	element in a reacting compound.</a:t>
            </a:r>
          </a:p>
          <a:p>
            <a:pPr eaLnBrk="1" hangingPunct="1"/>
            <a:endParaRPr lang="en-US" b="1" smtClean="0">
              <a:solidFill>
                <a:srgbClr val="66FF33"/>
              </a:solidFill>
              <a:latin typeface="Arial" charset="0"/>
            </a:endParaRPr>
          </a:p>
          <a:p>
            <a:pPr eaLnBrk="1" hangingPunct="1"/>
            <a:r>
              <a:rPr lang="en-US" sz="2800" b="1" smtClean="0">
                <a:solidFill>
                  <a:srgbClr val="66FF33"/>
                </a:solidFill>
                <a:latin typeface="Arial" charset="0"/>
              </a:rPr>
              <a:t>A  +  BC  	          	AB   + C</a:t>
            </a:r>
          </a:p>
          <a:p>
            <a:pPr eaLnBrk="1" hangingPunct="1">
              <a:lnSpc>
                <a:spcPct val="130000"/>
              </a:lnSpc>
            </a:pPr>
            <a:endParaRPr lang="en-US" sz="2800" b="1" smtClean="0">
              <a:solidFill>
                <a:schemeClr val="accent1"/>
              </a:solidFill>
              <a:latin typeface="Arial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sz="2800" b="1" smtClean="0">
                <a:solidFill>
                  <a:srgbClr val="FF6600"/>
                </a:solidFill>
                <a:latin typeface="Arial" charset="0"/>
              </a:rPr>
              <a:t>Zn</a:t>
            </a:r>
            <a:r>
              <a:rPr lang="en-US" sz="2800" b="1" smtClean="0">
                <a:latin typeface="Arial" charset="0"/>
              </a:rPr>
              <a:t>  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+ 2HCl</a:t>
            </a:r>
            <a:r>
              <a:rPr lang="en-US" sz="2800" b="1" smtClean="0">
                <a:latin typeface="Arial" charset="0"/>
              </a:rPr>
              <a:t>		             </a:t>
            </a:r>
            <a:r>
              <a:rPr lang="en-US" sz="2800" b="1" smtClean="0">
                <a:solidFill>
                  <a:srgbClr val="FF6600"/>
                </a:solidFill>
                <a:latin typeface="Arial" charset="0"/>
              </a:rPr>
              <a:t>Zn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Cl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baseline="-25000" smtClean="0">
                <a:latin typeface="Arial" charset="0"/>
              </a:rPr>
              <a:t>   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+  H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66FF33"/>
                </a:solidFill>
                <a:latin typeface="Arial" charset="0"/>
              </a:rPr>
              <a:t>  </a:t>
            </a:r>
          </a:p>
          <a:p>
            <a:pPr eaLnBrk="1" hangingPunct="1">
              <a:lnSpc>
                <a:spcPct val="130000"/>
              </a:lnSpc>
            </a:pPr>
            <a:r>
              <a:rPr lang="en-US" sz="2800" b="1" smtClean="0">
                <a:solidFill>
                  <a:srgbClr val="FF6600"/>
                </a:solidFill>
                <a:latin typeface="Arial" charset="0"/>
              </a:rPr>
              <a:t>Fe</a:t>
            </a:r>
            <a:r>
              <a:rPr lang="en-US" sz="2800" b="1" smtClean="0">
                <a:latin typeface="Arial" charset="0"/>
              </a:rPr>
              <a:t>   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+   CuSO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sz="2800" b="1" smtClean="0">
                <a:latin typeface="Arial" charset="0"/>
              </a:rPr>
              <a:t>		   </a:t>
            </a:r>
            <a:r>
              <a:rPr lang="en-US" sz="2800" b="1" smtClean="0">
                <a:solidFill>
                  <a:srgbClr val="FF6600"/>
                </a:solidFill>
                <a:latin typeface="Arial" charset="0"/>
              </a:rPr>
              <a:t>Fe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SO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sz="2800" b="1" smtClean="0">
                <a:latin typeface="Arial" charset="0"/>
              </a:rPr>
              <a:t>  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+	Cu</a:t>
            </a:r>
            <a:endParaRPr lang="en-US" sz="2800" smtClean="0">
              <a:solidFill>
                <a:srgbClr val="FFFF00"/>
              </a:solidFill>
              <a:latin typeface="Arial" charset="0"/>
            </a:endParaRPr>
          </a:p>
          <a:p>
            <a:pPr eaLnBrk="1" hangingPunct="1"/>
            <a:endParaRPr lang="it-IT" sz="2800" smtClean="0">
              <a:solidFill>
                <a:srgbClr val="FFFF00"/>
              </a:solidFill>
              <a:latin typeface="Arial" charset="0"/>
            </a:endParaRPr>
          </a:p>
        </p:txBody>
      </p:sp>
      <p:graphicFrame>
        <p:nvGraphicFramePr>
          <p:cNvPr id="52228" name="Group 4"/>
          <p:cNvGraphicFramePr>
            <a:graphicFrameLocks noGrp="1"/>
          </p:cNvGraphicFramePr>
          <p:nvPr/>
        </p:nvGraphicFramePr>
        <p:xfrm>
          <a:off x="1447800" y="2819400"/>
          <a:ext cx="5867400" cy="1066800"/>
        </p:xfrm>
        <a:graphic>
          <a:graphicData uri="http://schemas.openxmlformats.org/drawingml/2006/table">
            <a:tbl>
              <a:tblPr/>
              <a:tblGrid>
                <a:gridCol w="5867400"/>
              </a:tblGrid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898" name="AutoShape 10"/>
          <p:cNvSpPr>
            <a:spLocks noChangeArrowheads="1"/>
          </p:cNvSpPr>
          <p:nvPr/>
        </p:nvSpPr>
        <p:spPr bwMode="auto">
          <a:xfrm>
            <a:off x="3962400" y="3352800"/>
            <a:ext cx="1447800" cy="76200"/>
          </a:xfrm>
          <a:prstGeom prst="rightArrow">
            <a:avLst>
              <a:gd name="adj1" fmla="val 50000"/>
              <a:gd name="adj2" fmla="val 475000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7899" name="AutoShape 11"/>
          <p:cNvSpPr>
            <a:spLocks noChangeArrowheads="1"/>
          </p:cNvSpPr>
          <p:nvPr/>
        </p:nvSpPr>
        <p:spPr bwMode="auto">
          <a:xfrm>
            <a:off x="3886200" y="4572000"/>
            <a:ext cx="1447800" cy="76200"/>
          </a:xfrm>
          <a:prstGeom prst="rightArrow">
            <a:avLst>
              <a:gd name="adj1" fmla="val 50000"/>
              <a:gd name="adj2" fmla="val 475000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7900" name="AutoShape 12"/>
          <p:cNvSpPr>
            <a:spLocks noChangeArrowheads="1"/>
          </p:cNvSpPr>
          <p:nvPr/>
        </p:nvSpPr>
        <p:spPr bwMode="auto">
          <a:xfrm>
            <a:off x="3962400" y="5181600"/>
            <a:ext cx="1447800" cy="76200"/>
          </a:xfrm>
          <a:prstGeom prst="rightArrow">
            <a:avLst>
              <a:gd name="adj1" fmla="val 50000"/>
              <a:gd name="adj2" fmla="val 475000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81000"/>
            <a:ext cx="7772400" cy="9144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  <a:latin typeface="Arial" charset="0"/>
              </a:rPr>
              <a:t>Double Replacement</a:t>
            </a:r>
            <a:endParaRPr lang="it-IT" sz="40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1600200"/>
            <a:ext cx="8077200" cy="4800600"/>
          </a:xfrm>
        </p:spPr>
        <p:txBody>
          <a:bodyPr/>
          <a:lstStyle/>
          <a:p>
            <a:pPr marL="763588" indent="-663575" eaLnBrk="1" hangingPunct="1"/>
            <a:r>
              <a:rPr lang="en-US" b="1" smtClean="0">
                <a:solidFill>
                  <a:srgbClr val="FFFF00"/>
                </a:solidFill>
                <a:latin typeface="Arial" charset="0"/>
              </a:rPr>
              <a:t>Two elements in reactants take the place of  each other </a:t>
            </a:r>
          </a:p>
          <a:p>
            <a:pPr marL="763588" indent="-663575" eaLnBrk="1" hangingPunct="1"/>
            <a:r>
              <a:rPr lang="en-US" b="1" smtClean="0">
                <a:solidFill>
                  <a:srgbClr val="FFFF00"/>
                </a:solidFill>
                <a:latin typeface="Arial" charset="0"/>
              </a:rPr>
              <a:t>		</a:t>
            </a:r>
          </a:p>
          <a:p>
            <a:pPr marL="763588" indent="-663575" algn="l" eaLnBrk="1" hangingPunct="1"/>
            <a:r>
              <a:rPr lang="en-US" b="1" smtClean="0">
                <a:solidFill>
                  <a:srgbClr val="66FF33"/>
                </a:solidFill>
                <a:latin typeface="Arial" charset="0"/>
              </a:rPr>
              <a:t>	  </a:t>
            </a:r>
            <a:r>
              <a:rPr lang="en-US" b="1" smtClean="0">
                <a:solidFill>
                  <a:srgbClr val="FF6600"/>
                </a:solidFill>
                <a:latin typeface="Arial" charset="0"/>
              </a:rPr>
              <a:t>AB</a:t>
            </a:r>
            <a:r>
              <a:rPr lang="en-US" b="1" smtClean="0">
                <a:solidFill>
                  <a:srgbClr val="66FF33"/>
                </a:solidFill>
                <a:latin typeface="Arial" charset="0"/>
              </a:rPr>
              <a:t>  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+</a:t>
            </a:r>
            <a:r>
              <a:rPr lang="en-US" b="1" smtClean="0">
                <a:solidFill>
                  <a:srgbClr val="66FF33"/>
                </a:solidFill>
                <a:latin typeface="Arial" charset="0"/>
              </a:rPr>
              <a:t>  CD  		  </a:t>
            </a:r>
            <a:r>
              <a:rPr lang="en-US" b="1" smtClean="0">
                <a:solidFill>
                  <a:srgbClr val="FF6600"/>
                </a:solidFill>
                <a:latin typeface="Arial" charset="0"/>
              </a:rPr>
              <a:t>A</a:t>
            </a:r>
            <a:r>
              <a:rPr lang="en-US" b="1" smtClean="0">
                <a:solidFill>
                  <a:srgbClr val="66FF33"/>
                </a:solidFill>
                <a:latin typeface="Arial" charset="0"/>
              </a:rPr>
              <a:t>D   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+</a:t>
            </a:r>
            <a:r>
              <a:rPr lang="en-US" b="1" smtClean="0">
                <a:solidFill>
                  <a:srgbClr val="66FF33"/>
                </a:solidFill>
                <a:latin typeface="Arial" charset="0"/>
              </a:rPr>
              <a:t> C</a:t>
            </a:r>
            <a:r>
              <a:rPr lang="en-US" b="1" smtClean="0">
                <a:solidFill>
                  <a:srgbClr val="FF6600"/>
                </a:solidFill>
                <a:latin typeface="Arial" charset="0"/>
              </a:rPr>
              <a:t>B</a:t>
            </a:r>
          </a:p>
          <a:p>
            <a:pPr marL="763588" indent="-663575" algn="l" eaLnBrk="1" hangingPunct="1"/>
            <a:endParaRPr lang="en-US" b="1" smtClean="0">
              <a:solidFill>
                <a:srgbClr val="66FF33"/>
              </a:solidFill>
              <a:latin typeface="Arial" charset="0"/>
            </a:endParaRPr>
          </a:p>
          <a:p>
            <a:pPr marL="763588" indent="-663575" algn="l" eaLnBrk="1" hangingPunct="1">
              <a:lnSpc>
                <a:spcPct val="120000"/>
              </a:lnSpc>
            </a:pPr>
            <a:r>
              <a:rPr lang="en-US" b="1" smtClean="0">
                <a:solidFill>
                  <a:schemeClr val="accent1"/>
                </a:solidFill>
                <a:latin typeface="Arial" charset="0"/>
              </a:rPr>
              <a:t>      </a:t>
            </a:r>
            <a:r>
              <a:rPr lang="en-US" b="1" smtClean="0">
                <a:solidFill>
                  <a:srgbClr val="FF6600"/>
                </a:solidFill>
                <a:latin typeface="Arial" charset="0"/>
              </a:rPr>
              <a:t>AgNO</a:t>
            </a:r>
            <a:r>
              <a:rPr lang="en-US" b="1" baseline="-25000" smtClean="0">
                <a:solidFill>
                  <a:srgbClr val="FF6600"/>
                </a:solidFill>
                <a:latin typeface="Arial" charset="0"/>
              </a:rPr>
              <a:t>3</a:t>
            </a:r>
            <a:r>
              <a:rPr lang="en-US" b="1" smtClean="0">
                <a:latin typeface="Arial" charset="0"/>
              </a:rPr>
              <a:t>  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+</a:t>
            </a:r>
            <a:r>
              <a:rPr lang="en-US" b="1" smtClean="0">
                <a:latin typeface="Arial" charset="0"/>
              </a:rPr>
              <a:t>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NaCl	</a:t>
            </a:r>
            <a:r>
              <a:rPr lang="en-US" b="1" smtClean="0">
                <a:latin typeface="Arial" charset="0"/>
              </a:rPr>
              <a:t>          </a:t>
            </a:r>
            <a:r>
              <a:rPr lang="en-US" b="1" smtClean="0">
                <a:solidFill>
                  <a:srgbClr val="FF6600"/>
                </a:solidFill>
                <a:latin typeface="Arial" charset="0"/>
              </a:rPr>
              <a:t>Ag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Cl</a:t>
            </a:r>
            <a:r>
              <a:rPr lang="en-US" b="1" baseline="-25000" smtClean="0">
                <a:solidFill>
                  <a:srgbClr val="00FF00"/>
                </a:solidFill>
                <a:latin typeface="Arial" charset="0"/>
              </a:rPr>
              <a:t> </a:t>
            </a:r>
            <a:r>
              <a:rPr lang="en-US" b="1" baseline="-25000" smtClean="0">
                <a:latin typeface="Arial" charset="0"/>
              </a:rPr>
              <a:t>  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+</a:t>
            </a:r>
            <a:r>
              <a:rPr lang="en-US" b="1" smtClean="0">
                <a:latin typeface="Arial" charset="0"/>
              </a:rPr>
              <a:t> 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Na</a:t>
            </a:r>
            <a:r>
              <a:rPr lang="en-US" b="1" smtClean="0">
                <a:solidFill>
                  <a:srgbClr val="FF6600"/>
                </a:solidFill>
                <a:latin typeface="Arial" charset="0"/>
              </a:rPr>
              <a:t>NO</a:t>
            </a:r>
            <a:r>
              <a:rPr lang="en-US" b="1" baseline="-25000" smtClean="0">
                <a:solidFill>
                  <a:srgbClr val="FF6600"/>
                </a:solidFill>
                <a:latin typeface="Arial" charset="0"/>
              </a:rPr>
              <a:t>3</a:t>
            </a:r>
            <a:r>
              <a:rPr lang="en-US" b="1" smtClean="0">
                <a:solidFill>
                  <a:schemeClr val="accent1"/>
                </a:solidFill>
                <a:latin typeface="Arial" charset="0"/>
              </a:rPr>
              <a:t>                   </a:t>
            </a:r>
            <a:r>
              <a:rPr lang="en-US" b="1" smtClean="0">
                <a:solidFill>
                  <a:srgbClr val="FF6600"/>
                </a:solidFill>
                <a:latin typeface="Arial" charset="0"/>
              </a:rPr>
              <a:t>ZnS 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+</a:t>
            </a:r>
            <a:r>
              <a:rPr lang="en-US" b="1" smtClean="0">
                <a:latin typeface="Arial" charset="0"/>
              </a:rPr>
              <a:t>  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2HCl              </a:t>
            </a:r>
            <a:r>
              <a:rPr lang="en-US" b="1" smtClean="0">
                <a:solidFill>
                  <a:srgbClr val="FF6600"/>
                </a:solidFill>
                <a:latin typeface="Arial" charset="0"/>
              </a:rPr>
              <a:t>Zn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Cl</a:t>
            </a:r>
            <a:r>
              <a:rPr lang="en-US" b="1" baseline="-25000" smtClean="0">
                <a:solidFill>
                  <a:srgbClr val="00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 </a:t>
            </a:r>
            <a:r>
              <a:rPr lang="en-US" b="1" smtClean="0">
                <a:latin typeface="Arial" charset="0"/>
              </a:rPr>
              <a:t> </a:t>
            </a:r>
            <a:r>
              <a:rPr lang="en-US" b="1" smtClean="0">
                <a:solidFill>
                  <a:srgbClr val="FFFF00"/>
                </a:solidFill>
                <a:latin typeface="Arial" charset="0"/>
              </a:rPr>
              <a:t>+</a:t>
            </a:r>
            <a:r>
              <a:rPr lang="en-US" b="1" smtClean="0">
                <a:latin typeface="Arial" charset="0"/>
              </a:rPr>
              <a:t> </a:t>
            </a:r>
            <a:r>
              <a:rPr lang="en-US" b="1" smtClean="0">
                <a:solidFill>
                  <a:srgbClr val="00FF00"/>
                </a:solidFill>
                <a:latin typeface="Arial" charset="0"/>
              </a:rPr>
              <a:t>H</a:t>
            </a:r>
            <a:r>
              <a:rPr lang="en-US" b="1" baseline="-25000" smtClean="0">
                <a:solidFill>
                  <a:srgbClr val="00FF00"/>
                </a:solidFill>
                <a:latin typeface="Arial" charset="0"/>
              </a:rPr>
              <a:t>2</a:t>
            </a:r>
            <a:r>
              <a:rPr lang="en-US" b="1" smtClean="0">
                <a:solidFill>
                  <a:srgbClr val="FF6600"/>
                </a:solidFill>
                <a:latin typeface="Arial" charset="0"/>
              </a:rPr>
              <a:t>S</a:t>
            </a:r>
            <a:endParaRPr lang="it-IT" smtClean="0">
              <a:solidFill>
                <a:srgbClr val="FF6600"/>
              </a:solidFill>
              <a:latin typeface="Arial" charset="0"/>
            </a:endParaRPr>
          </a:p>
        </p:txBody>
      </p:sp>
      <p:graphicFrame>
        <p:nvGraphicFramePr>
          <p:cNvPr id="53252" name="Group 4"/>
          <p:cNvGraphicFramePr>
            <a:graphicFrameLocks noGrp="1"/>
          </p:cNvGraphicFramePr>
          <p:nvPr/>
        </p:nvGraphicFramePr>
        <p:xfrm>
          <a:off x="1371600" y="3048000"/>
          <a:ext cx="6248400" cy="990600"/>
        </p:xfrm>
        <a:graphic>
          <a:graphicData uri="http://schemas.openxmlformats.org/drawingml/2006/table">
            <a:tbl>
              <a:tblPr/>
              <a:tblGrid>
                <a:gridCol w="6248400"/>
              </a:tblGrid>
              <a:tr h="990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4419600" y="3505200"/>
            <a:ext cx="838200" cy="76200"/>
          </a:xfrm>
          <a:prstGeom prst="rightArrow">
            <a:avLst>
              <a:gd name="adj1" fmla="val 50000"/>
              <a:gd name="adj2" fmla="val 27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8923" name="AutoShape 11"/>
          <p:cNvSpPr>
            <a:spLocks noChangeArrowheads="1"/>
          </p:cNvSpPr>
          <p:nvPr/>
        </p:nvSpPr>
        <p:spPr bwMode="auto">
          <a:xfrm>
            <a:off x="4419600" y="4800600"/>
            <a:ext cx="838200" cy="76200"/>
          </a:xfrm>
          <a:prstGeom prst="rightArrow">
            <a:avLst>
              <a:gd name="adj1" fmla="val 50000"/>
              <a:gd name="adj2" fmla="val 27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4343400" y="5334000"/>
            <a:ext cx="838200" cy="76200"/>
          </a:xfrm>
          <a:prstGeom prst="rightArrow">
            <a:avLst>
              <a:gd name="adj1" fmla="val 50000"/>
              <a:gd name="adj2" fmla="val 27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381000"/>
            <a:ext cx="8153400" cy="609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  <a:latin typeface="Arial" charset="0"/>
              </a:rPr>
              <a:t>Learning Check R2</a:t>
            </a:r>
            <a:endParaRPr lang="it-IT" sz="40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1447800"/>
            <a:ext cx="8305800" cy="5181600"/>
          </a:xfrm>
        </p:spPr>
        <p:txBody>
          <a:bodyPr>
            <a:normAutofit/>
          </a:bodyPr>
          <a:lstStyle/>
          <a:p>
            <a:pPr algn="l" eaLnBrk="1" hangingPunct="1">
              <a:tabLst>
                <a:tab pos="100013" algn="l"/>
                <a:tab pos="188913" algn="l"/>
              </a:tabLst>
            </a:pP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Classify the following reactions as </a:t>
            </a:r>
          </a:p>
          <a:p>
            <a:pPr algn="l" eaLnBrk="1" hangingPunct="1">
              <a:tabLst>
                <a:tab pos="100013" algn="l"/>
                <a:tab pos="188913" algn="l"/>
              </a:tabLst>
            </a:pP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	</a:t>
            </a:r>
            <a:r>
              <a:rPr lang="en-US" sz="2800" b="1" smtClean="0">
                <a:solidFill>
                  <a:srgbClr val="FF6600"/>
                </a:solidFill>
                <a:latin typeface="Arial" charset="0"/>
              </a:rPr>
              <a:t>1)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single replacement  </a:t>
            </a:r>
          </a:p>
          <a:p>
            <a:pPr algn="l" eaLnBrk="1" hangingPunct="1">
              <a:tabLst>
                <a:tab pos="100013" algn="l"/>
                <a:tab pos="188913" algn="l"/>
              </a:tabLst>
            </a:pP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	</a:t>
            </a:r>
            <a:r>
              <a:rPr lang="en-US" sz="2800" b="1" smtClean="0">
                <a:solidFill>
                  <a:srgbClr val="FF6600"/>
                </a:solidFill>
                <a:latin typeface="Arial" charset="0"/>
              </a:rPr>
              <a:t>2)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double replacement</a:t>
            </a:r>
          </a:p>
          <a:p>
            <a:pPr eaLnBrk="1" hangingPunct="1">
              <a:tabLst>
                <a:tab pos="100013" algn="l"/>
                <a:tab pos="188913" algn="l"/>
              </a:tabLst>
            </a:pPr>
            <a:endParaRPr lang="en-US" sz="2400" b="1" smtClean="0">
              <a:solidFill>
                <a:srgbClr val="FFFF00"/>
              </a:solidFill>
              <a:latin typeface="Arial" charset="0"/>
            </a:endParaRPr>
          </a:p>
          <a:p>
            <a:pPr algn="l" eaLnBrk="1" hangingPunct="1">
              <a:tabLst>
                <a:tab pos="100013" algn="l"/>
                <a:tab pos="188913" algn="l"/>
              </a:tabLst>
            </a:pP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__A.  2Al  +  3H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SO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     	      Al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(SO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)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  +   3H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endParaRPr lang="en-US" sz="2800" b="1" smtClean="0">
              <a:solidFill>
                <a:srgbClr val="FFFF00"/>
              </a:solidFill>
              <a:latin typeface="Arial" charset="0"/>
            </a:endParaRPr>
          </a:p>
          <a:p>
            <a:pPr algn="l" eaLnBrk="1" hangingPunct="1">
              <a:lnSpc>
                <a:spcPct val="170000"/>
              </a:lnSpc>
              <a:tabLst>
                <a:tab pos="100013" algn="l"/>
                <a:tab pos="188913" algn="l"/>
              </a:tabLst>
            </a:pP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__B.  Na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SO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+ 2AgNO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	     Ag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SO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+ 2NaNO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3   </a:t>
            </a:r>
          </a:p>
          <a:p>
            <a:pPr algn="l" eaLnBrk="1" hangingPunct="1">
              <a:lnSpc>
                <a:spcPct val="170000"/>
              </a:lnSpc>
              <a:tabLst>
                <a:tab pos="100013" algn="l"/>
                <a:tab pos="188913" algn="l"/>
              </a:tabLst>
            </a:pP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__C.  3C  +  Fe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3                             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  2Fe   +  3CO</a:t>
            </a:r>
          </a:p>
          <a:p>
            <a:pPr algn="l" eaLnBrk="1" hangingPunct="1">
              <a:tabLst>
                <a:tab pos="100013" algn="l"/>
                <a:tab pos="188913" algn="l"/>
              </a:tabLst>
            </a:pPr>
            <a:endParaRPr lang="it-IT" sz="280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9940" name="AutoShape 4"/>
          <p:cNvSpPr>
            <a:spLocks noChangeArrowheads="1"/>
          </p:cNvSpPr>
          <p:nvPr/>
        </p:nvSpPr>
        <p:spPr bwMode="auto">
          <a:xfrm>
            <a:off x="4724400" y="37338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9941" name="AutoShape 5"/>
          <p:cNvSpPr>
            <a:spLocks noChangeArrowheads="1"/>
          </p:cNvSpPr>
          <p:nvPr/>
        </p:nvSpPr>
        <p:spPr bwMode="auto">
          <a:xfrm>
            <a:off x="4724400" y="44196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4724400" y="52578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"/>
            <a:ext cx="7772400" cy="8382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rgbClr val="FFFF00"/>
                </a:solidFill>
                <a:latin typeface="Arial" charset="0"/>
              </a:rPr>
              <a:t>Solution R2</a:t>
            </a:r>
            <a:endParaRPr lang="it-IT" sz="40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295400"/>
            <a:ext cx="8610600" cy="52578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Classify the following reactions as </a:t>
            </a:r>
          </a:p>
          <a:p>
            <a:pPr algn="l" eaLnBrk="1" hangingPunct="1"/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	</a:t>
            </a:r>
            <a:r>
              <a:rPr lang="en-US" sz="2800" b="1" smtClean="0">
                <a:solidFill>
                  <a:srgbClr val="FF6600"/>
                </a:solidFill>
                <a:latin typeface="Arial" charset="0"/>
              </a:rPr>
              <a:t>1)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single replacement  </a:t>
            </a:r>
          </a:p>
          <a:p>
            <a:pPr algn="l" eaLnBrk="1" hangingPunct="1"/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	</a:t>
            </a:r>
            <a:r>
              <a:rPr lang="en-US" sz="2800" b="1" smtClean="0">
                <a:solidFill>
                  <a:srgbClr val="FF6600"/>
                </a:solidFill>
                <a:latin typeface="Arial" charset="0"/>
              </a:rPr>
              <a:t>2)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double replacement</a:t>
            </a:r>
          </a:p>
          <a:p>
            <a:pPr algn="l" eaLnBrk="1" hangingPunct="1"/>
            <a:endParaRPr lang="en-US" sz="2800" b="1" smtClean="0">
              <a:solidFill>
                <a:srgbClr val="FFFF00"/>
              </a:solidFill>
              <a:latin typeface="Arial" charset="0"/>
            </a:endParaRPr>
          </a:p>
          <a:p>
            <a:pPr algn="l" eaLnBrk="1" hangingPunct="1">
              <a:lnSpc>
                <a:spcPct val="170000"/>
              </a:lnSpc>
            </a:pPr>
            <a:r>
              <a:rPr lang="en-US" sz="2800" b="1" u="sng" smtClean="0">
                <a:solidFill>
                  <a:srgbClr val="FF6600"/>
                </a:solidFill>
                <a:latin typeface="Arial" charset="0"/>
              </a:rPr>
              <a:t>1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_A.  2Al  +  3H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SO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     	       Al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(SO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)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  +   3H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endParaRPr lang="en-US" sz="2800" b="1" smtClean="0">
              <a:solidFill>
                <a:srgbClr val="FFFF00"/>
              </a:solidFill>
              <a:latin typeface="Arial" charset="0"/>
            </a:endParaRPr>
          </a:p>
          <a:p>
            <a:pPr algn="l" eaLnBrk="1" hangingPunct="1">
              <a:lnSpc>
                <a:spcPct val="170000"/>
              </a:lnSpc>
            </a:pPr>
            <a:r>
              <a:rPr lang="en-US" sz="2800" b="1" u="sng" smtClean="0">
                <a:solidFill>
                  <a:srgbClr val="FF66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_B.   Na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SO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+ 2AgNO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	       Ag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SO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4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 + 2NaNO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endParaRPr lang="en-US" sz="2800" b="1" smtClean="0">
              <a:solidFill>
                <a:srgbClr val="FFFF00"/>
              </a:solidFill>
              <a:latin typeface="Arial" charset="0"/>
            </a:endParaRPr>
          </a:p>
          <a:p>
            <a:pPr algn="l" eaLnBrk="1" hangingPunct="1">
              <a:lnSpc>
                <a:spcPct val="170000"/>
              </a:lnSpc>
            </a:pPr>
            <a:r>
              <a:rPr lang="en-US" sz="2800" b="1" u="sng" smtClean="0">
                <a:solidFill>
                  <a:srgbClr val="FF6600"/>
                </a:solidFill>
                <a:latin typeface="Arial" charset="0"/>
              </a:rPr>
              <a:t>1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_C.   3C  +  Fe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O</a:t>
            </a:r>
            <a:r>
              <a:rPr lang="en-US" sz="2800" b="1" baseline="-25000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		       2Fe   +  3CO</a:t>
            </a:r>
          </a:p>
          <a:p>
            <a:pPr eaLnBrk="1" hangingPunct="1"/>
            <a:endParaRPr lang="it-IT" sz="280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4495800" y="38862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0965" name="AutoShape 5"/>
          <p:cNvSpPr>
            <a:spLocks noChangeArrowheads="1"/>
          </p:cNvSpPr>
          <p:nvPr/>
        </p:nvSpPr>
        <p:spPr bwMode="auto">
          <a:xfrm>
            <a:off x="4495800" y="47244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0966" name="AutoShape 6"/>
          <p:cNvSpPr>
            <a:spLocks noChangeArrowheads="1"/>
          </p:cNvSpPr>
          <p:nvPr/>
        </p:nvSpPr>
        <p:spPr bwMode="auto">
          <a:xfrm>
            <a:off x="4495800" y="54102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STOICHIOMETRY</a:t>
            </a:r>
            <a:endParaRPr lang="it-IT" sz="400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33400" y="1981200"/>
            <a:ext cx="3810000" cy="4114800"/>
          </a:xfrm>
          <a:solidFill>
            <a:srgbClr val="FFFF99"/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en-US" sz="36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the study of the quantitative aspects of chemical reactions.</a:t>
            </a:r>
          </a:p>
          <a:p>
            <a:pPr eaLnBrk="1" hangingPunct="1">
              <a:defRPr/>
            </a:pPr>
            <a:endParaRPr lang="it-IT" sz="3600" smtClean="0">
              <a:solidFill>
                <a:srgbClr val="FF6600"/>
              </a:solidFill>
              <a:latin typeface="Arial" charset="0"/>
            </a:endParaRPr>
          </a:p>
        </p:txBody>
      </p:sp>
      <p:pic>
        <p:nvPicPr>
          <p:cNvPr id="41988" name="Picture 5"/>
          <p:cNvPicPr>
            <a:picLocks noGrp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675138"/>
            <a:ext cx="4038600" cy="4376087"/>
          </a:xfr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STOICHIOMETRY</a:t>
            </a:r>
            <a:endParaRPr lang="it-IT" sz="400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09600" y="1295400"/>
            <a:ext cx="8001000" cy="8382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en-US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It rests on the principle of the</a:t>
            </a:r>
            <a:r>
              <a:rPr lang="en-US" altLang="en-US" sz="240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altLang="en-US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conservation of matter</a:t>
            </a:r>
            <a:r>
              <a:rPr lang="en-US" altLang="en-US" sz="240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</a:t>
            </a:r>
          </a:p>
          <a:p>
            <a:pPr eaLnBrk="1" hangingPunct="1">
              <a:defRPr/>
            </a:pPr>
            <a:endParaRPr lang="it-IT" sz="2400" smtClean="0">
              <a:solidFill>
                <a:srgbClr val="CC0000"/>
              </a:solidFill>
              <a:latin typeface="Arial" charset="0"/>
            </a:endParaRPr>
          </a:p>
        </p:txBody>
      </p:sp>
      <p:pic>
        <p:nvPicPr>
          <p:cNvPr id="57349" name="Picture 5"/>
          <p:cNvPicPr>
            <a:picLocks noGrp="1" noChangeArrowheads="1"/>
          </p:cNvPicPr>
          <p:nvPr>
            <p:ph sz="half" idx="2"/>
          </p:nvPr>
        </p:nvPicPr>
        <p:blipFill>
          <a:blip r:embed="rId2">
            <a:lum bright="2000" contrast="2000"/>
          </a:blip>
          <a:srcRect/>
          <a:stretch>
            <a:fillRect/>
          </a:stretch>
        </p:blipFill>
        <p:spPr>
          <a:xfrm>
            <a:off x="990600" y="2133600"/>
            <a:ext cx="7010400" cy="2743200"/>
          </a:xfrm>
          <a:solidFill>
            <a:schemeClr val="bg1"/>
          </a:solidFill>
          <a:ln w="12700">
            <a:solidFill>
              <a:srgbClr val="00FFFF"/>
            </a:solidFill>
          </a:ln>
          <a:effectLst>
            <a:outerShdw dist="107763" dir="2700000" algn="ctr" rotWithShape="0">
              <a:schemeClr val="bg2"/>
            </a:outerShdw>
          </a:effectLst>
        </p:spPr>
      </p:pic>
      <p:sp>
        <p:nvSpPr>
          <p:cNvPr id="43013" name="Text Box 6"/>
          <p:cNvSpPr txBox="1">
            <a:spLocks noChangeArrowheads="1"/>
          </p:cNvSpPr>
          <p:nvPr/>
        </p:nvSpPr>
        <p:spPr bwMode="auto">
          <a:xfrm>
            <a:off x="914400" y="5246688"/>
            <a:ext cx="7239000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30000"/>
              </a:spcBef>
            </a:pPr>
            <a:r>
              <a:rPr lang="en-US" altLang="en-US" sz="2800">
                <a:solidFill>
                  <a:srgbClr val="FFFF00"/>
                </a:solidFill>
              </a:rPr>
              <a:t>2 Al(s)  +   3 Br</a:t>
            </a:r>
            <a:r>
              <a:rPr lang="en-US" altLang="en-US" sz="2800" baseline="-25000">
                <a:solidFill>
                  <a:srgbClr val="FFFF00"/>
                </a:solidFill>
              </a:rPr>
              <a:t>2</a:t>
            </a:r>
            <a:r>
              <a:rPr lang="en-US" altLang="en-US" sz="2800">
                <a:solidFill>
                  <a:srgbClr val="FFFF00"/>
                </a:solidFill>
              </a:rPr>
              <a:t>(liq)                Al</a:t>
            </a:r>
            <a:r>
              <a:rPr lang="en-US" altLang="en-US" sz="2800" baseline="-25000">
                <a:solidFill>
                  <a:srgbClr val="FFFF00"/>
                </a:solidFill>
              </a:rPr>
              <a:t>2</a:t>
            </a:r>
            <a:r>
              <a:rPr lang="en-US" altLang="en-US" sz="2800">
                <a:solidFill>
                  <a:srgbClr val="FFFF00"/>
                </a:solidFill>
              </a:rPr>
              <a:t>Br</a:t>
            </a:r>
            <a:r>
              <a:rPr lang="en-US" altLang="en-US" sz="2800" baseline="-25000">
                <a:solidFill>
                  <a:srgbClr val="FFFF00"/>
                </a:solidFill>
              </a:rPr>
              <a:t>6</a:t>
            </a:r>
            <a:r>
              <a:rPr lang="en-US" altLang="en-US" sz="2800">
                <a:solidFill>
                  <a:srgbClr val="FFFF00"/>
                </a:solidFill>
              </a:rPr>
              <a:t>(s)</a:t>
            </a:r>
          </a:p>
          <a:p>
            <a:endParaRPr lang="it-IT" sz="2800">
              <a:solidFill>
                <a:srgbClr val="FFFF00"/>
              </a:solidFill>
            </a:endParaRPr>
          </a:p>
        </p:txBody>
      </p:sp>
      <p:sp>
        <p:nvSpPr>
          <p:cNvPr id="43014" name="AutoShape 9"/>
          <p:cNvSpPr>
            <a:spLocks noChangeArrowheads="1"/>
          </p:cNvSpPr>
          <p:nvPr/>
        </p:nvSpPr>
        <p:spPr bwMode="auto">
          <a:xfrm>
            <a:off x="4495800" y="5486400"/>
            <a:ext cx="1219200" cy="76200"/>
          </a:xfrm>
          <a:prstGeom prst="rightArrow">
            <a:avLst>
              <a:gd name="adj1" fmla="val 50000"/>
              <a:gd name="adj2" fmla="val 40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001000" cy="1828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b="1" smtClean="0">
                <a:solidFill>
                  <a:srgbClr val="FFFF00"/>
                </a:solidFill>
                <a:latin typeface="Arial" charset="0"/>
              </a:rPr>
              <a:t>Mole calculation</a:t>
            </a:r>
            <a:br>
              <a:rPr lang="en-US" altLang="en-US" sz="4000" b="1" smtClean="0">
                <a:solidFill>
                  <a:srgbClr val="FFFF00"/>
                </a:solidFill>
                <a:latin typeface="Arial" charset="0"/>
              </a:rPr>
            </a:br>
            <a:r>
              <a:rPr lang="en-US" altLang="en-US" sz="4000" b="1" smtClean="0">
                <a:solidFill>
                  <a:srgbClr val="FFFF00"/>
                </a:solidFill>
                <a:latin typeface="Arial" charset="0"/>
              </a:rPr>
              <a:t/>
            </a:r>
            <a:br>
              <a:rPr lang="en-US" altLang="en-US" sz="4000" b="1" smtClean="0">
                <a:solidFill>
                  <a:srgbClr val="FFFF00"/>
                </a:solidFill>
                <a:latin typeface="Arial" charset="0"/>
              </a:rPr>
            </a:br>
            <a:r>
              <a:rPr lang="en-US" altLang="en-US" sz="2800" b="1" smtClean="0">
                <a:solidFill>
                  <a:srgbClr val="FFFF00"/>
                </a:solidFill>
                <a:latin typeface="Arial" charset="0"/>
              </a:rPr>
              <a:t>2 Al(s)  +   3 Br</a:t>
            </a:r>
            <a:r>
              <a:rPr lang="en-US" alt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altLang="en-US" sz="2800" b="1" smtClean="0">
                <a:solidFill>
                  <a:srgbClr val="FFFF00"/>
                </a:solidFill>
                <a:latin typeface="Arial" charset="0"/>
              </a:rPr>
              <a:t>(liq)                Al</a:t>
            </a:r>
            <a:r>
              <a:rPr lang="en-US" alt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altLang="en-US" sz="2800" b="1" smtClean="0">
                <a:solidFill>
                  <a:srgbClr val="FFFF00"/>
                </a:solidFill>
                <a:latin typeface="Arial" charset="0"/>
              </a:rPr>
              <a:t>Br</a:t>
            </a:r>
            <a:r>
              <a:rPr lang="en-US" altLang="en-US" sz="2800" b="1" baseline="-25000" smtClean="0">
                <a:solidFill>
                  <a:srgbClr val="FFFF00"/>
                </a:solidFill>
                <a:latin typeface="Arial" charset="0"/>
              </a:rPr>
              <a:t>6</a:t>
            </a:r>
            <a:r>
              <a:rPr lang="en-US" altLang="en-US" sz="2800" b="1" smtClean="0">
                <a:solidFill>
                  <a:srgbClr val="FFFF00"/>
                </a:solidFill>
                <a:latin typeface="Arial" charset="0"/>
              </a:rPr>
              <a:t>(s)</a:t>
            </a:r>
            <a:br>
              <a:rPr lang="en-US" altLang="en-US" sz="2800" b="1" smtClean="0">
                <a:solidFill>
                  <a:srgbClr val="FFFF00"/>
                </a:solidFill>
                <a:latin typeface="Arial" charset="0"/>
              </a:rPr>
            </a:br>
            <a:endParaRPr lang="it-IT" sz="28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2438400"/>
            <a:ext cx="8763000" cy="4191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it-IT" dirty="0" smtClean="0">
                <a:solidFill>
                  <a:srgbClr val="00FF00"/>
                </a:solidFill>
                <a:latin typeface="Arial" charset="0"/>
              </a:rPr>
              <a:t>The </a:t>
            </a:r>
            <a:r>
              <a:rPr lang="it-IT" dirty="0" err="1" smtClean="0">
                <a:solidFill>
                  <a:srgbClr val="00FF00"/>
                </a:solidFill>
                <a:latin typeface="Arial" charset="0"/>
              </a:rPr>
              <a:t>balanced</a:t>
            </a:r>
            <a:r>
              <a:rPr lang="it-IT" dirty="0" smtClean="0">
                <a:solidFill>
                  <a:srgbClr val="00FF00"/>
                </a:solidFill>
                <a:latin typeface="Arial" charset="0"/>
              </a:rPr>
              <a:t> </a:t>
            </a:r>
            <a:r>
              <a:rPr lang="it-IT" dirty="0" err="1" smtClean="0">
                <a:solidFill>
                  <a:srgbClr val="00FF00"/>
                </a:solidFill>
                <a:latin typeface="Arial" charset="0"/>
              </a:rPr>
              <a:t>equation</a:t>
            </a:r>
            <a:r>
              <a:rPr lang="it-IT" dirty="0" smtClean="0">
                <a:solidFill>
                  <a:srgbClr val="00FF00"/>
                </a:solidFill>
                <a:latin typeface="Arial" charset="0"/>
              </a:rPr>
              <a:t> </a:t>
            </a:r>
            <a:r>
              <a:rPr lang="it-IT" dirty="0" err="1" smtClean="0">
                <a:solidFill>
                  <a:srgbClr val="00FF00"/>
                </a:solidFill>
                <a:latin typeface="Arial" charset="0"/>
              </a:rPr>
              <a:t>shows</a:t>
            </a:r>
            <a:r>
              <a:rPr lang="it-IT" dirty="0" smtClean="0">
                <a:solidFill>
                  <a:srgbClr val="00FF00"/>
                </a:solidFill>
                <a:latin typeface="Arial" charset="0"/>
              </a:rPr>
              <a:t> the </a:t>
            </a:r>
            <a:r>
              <a:rPr lang="it-IT" dirty="0" err="1" smtClean="0">
                <a:solidFill>
                  <a:srgbClr val="00FF00"/>
                </a:solidFill>
                <a:latin typeface="Arial" charset="0"/>
              </a:rPr>
              <a:t>reacting</a:t>
            </a:r>
            <a:r>
              <a:rPr lang="it-IT" dirty="0" smtClean="0">
                <a:solidFill>
                  <a:srgbClr val="00FF00"/>
                </a:solidFill>
                <a:latin typeface="Arial" charset="0"/>
              </a:rPr>
              <a:t> </a:t>
            </a:r>
            <a:r>
              <a:rPr lang="it-IT" dirty="0" err="1" smtClean="0">
                <a:solidFill>
                  <a:srgbClr val="00FF00"/>
                </a:solidFill>
                <a:latin typeface="Arial" charset="0"/>
              </a:rPr>
              <a:t>ratio</a:t>
            </a:r>
            <a:r>
              <a:rPr lang="it-IT" dirty="0" smtClean="0">
                <a:solidFill>
                  <a:srgbClr val="00FF00"/>
                </a:solidFill>
                <a:latin typeface="Arial" charset="0"/>
              </a:rPr>
              <a:t> </a:t>
            </a:r>
            <a:r>
              <a:rPr lang="it-IT" dirty="0" err="1" smtClean="0">
                <a:solidFill>
                  <a:srgbClr val="00FF00"/>
                </a:solidFill>
                <a:latin typeface="Arial" charset="0"/>
              </a:rPr>
              <a:t>between</a:t>
            </a:r>
            <a:r>
              <a:rPr lang="it-IT" dirty="0" smtClean="0">
                <a:solidFill>
                  <a:srgbClr val="00FF00"/>
                </a:solidFill>
                <a:latin typeface="Arial" charset="0"/>
              </a:rPr>
              <a:t> </a:t>
            </a:r>
            <a:r>
              <a:rPr lang="it-IT" dirty="0" err="1" smtClean="0">
                <a:solidFill>
                  <a:srgbClr val="00FF00"/>
                </a:solidFill>
                <a:latin typeface="Arial" charset="0"/>
              </a:rPr>
              <a:t>reactants</a:t>
            </a:r>
            <a:r>
              <a:rPr lang="it-IT" dirty="0" smtClean="0">
                <a:solidFill>
                  <a:srgbClr val="00FF00"/>
                </a:solidFill>
                <a:latin typeface="Arial" charset="0"/>
              </a:rPr>
              <a:t> and </a:t>
            </a:r>
            <a:r>
              <a:rPr lang="it-IT" dirty="0" err="1" smtClean="0">
                <a:solidFill>
                  <a:srgbClr val="00FF00"/>
                </a:solidFill>
                <a:latin typeface="Arial" charset="0"/>
              </a:rPr>
              <a:t>products</a:t>
            </a:r>
            <a:r>
              <a:rPr lang="it-IT" dirty="0" smtClean="0">
                <a:solidFill>
                  <a:srgbClr val="00FF00"/>
                </a:solidFill>
                <a:latin typeface="Arial" charset="0"/>
              </a:rPr>
              <a:t>.</a:t>
            </a:r>
          </a:p>
          <a:p>
            <a:pPr eaLnBrk="1" hangingPunct="1">
              <a:buFontTx/>
              <a:buNone/>
            </a:pPr>
            <a:endParaRPr lang="it-IT" dirty="0" smtClean="0">
              <a:solidFill>
                <a:srgbClr val="00FF00"/>
              </a:solidFill>
              <a:latin typeface="Arial" charset="0"/>
            </a:endParaRPr>
          </a:p>
          <a:p>
            <a:pPr eaLnBrk="1" hangingPunct="1">
              <a:buFontTx/>
              <a:buNone/>
            </a:pPr>
            <a:r>
              <a:rPr lang="it-IT" dirty="0" err="1" smtClean="0">
                <a:solidFill>
                  <a:srgbClr val="FFFF00"/>
                </a:solidFill>
              </a:rPr>
              <a:t>For</a:t>
            </a:r>
            <a:r>
              <a:rPr lang="it-IT" dirty="0" smtClean="0">
                <a:solidFill>
                  <a:srgbClr val="FFFF00"/>
                </a:solidFill>
              </a:rPr>
              <a:t> </a:t>
            </a:r>
            <a:r>
              <a:rPr lang="it-IT" dirty="0" err="1" smtClean="0">
                <a:solidFill>
                  <a:srgbClr val="FFFF00"/>
                </a:solidFill>
              </a:rPr>
              <a:t>each</a:t>
            </a:r>
            <a:r>
              <a:rPr lang="it-IT" dirty="0" smtClean="0">
                <a:solidFill>
                  <a:srgbClr val="FFFF00"/>
                </a:solidFill>
              </a:rPr>
              <a:t> </a:t>
            </a:r>
            <a:r>
              <a:rPr lang="it-IT" dirty="0" err="1" smtClean="0">
                <a:solidFill>
                  <a:srgbClr val="FFFF00"/>
                </a:solidFill>
              </a:rPr>
              <a:t>chemical</a:t>
            </a:r>
            <a:r>
              <a:rPr lang="it-IT" dirty="0" smtClean="0">
                <a:solidFill>
                  <a:srgbClr val="FFFF00"/>
                </a:solidFill>
              </a:rPr>
              <a:t>, </a:t>
            </a:r>
            <a:r>
              <a:rPr lang="it-IT" dirty="0" err="1" smtClean="0">
                <a:solidFill>
                  <a:srgbClr val="FFFF00"/>
                </a:solidFill>
              </a:rPr>
              <a:t>you</a:t>
            </a:r>
            <a:r>
              <a:rPr lang="it-IT" dirty="0" smtClean="0">
                <a:solidFill>
                  <a:srgbClr val="FFFF00"/>
                </a:solidFill>
              </a:rPr>
              <a:t> can </a:t>
            </a:r>
            <a:r>
              <a:rPr lang="it-IT" dirty="0" err="1" smtClean="0">
                <a:solidFill>
                  <a:srgbClr val="FFFF00"/>
                </a:solidFill>
              </a:rPr>
              <a:t>determine</a:t>
            </a:r>
            <a:r>
              <a:rPr lang="it-IT" dirty="0" smtClean="0">
                <a:solidFill>
                  <a:srgbClr val="FFFF00"/>
                </a:solidFill>
              </a:rPr>
              <a:t> the:</a:t>
            </a:r>
          </a:p>
          <a:p>
            <a:pPr eaLnBrk="1" hangingPunct="1"/>
            <a:r>
              <a:rPr lang="it-IT" dirty="0" smtClean="0">
                <a:latin typeface="Arial" charset="0"/>
              </a:rPr>
              <a:t>MOLES OF EACH REACTANT CONSUMED</a:t>
            </a:r>
          </a:p>
          <a:p>
            <a:pPr eaLnBrk="1" hangingPunct="1"/>
            <a:r>
              <a:rPr lang="it-IT" dirty="0" smtClean="0">
                <a:latin typeface="Arial" charset="0"/>
              </a:rPr>
              <a:t>MOLES OF EACH PRODUCT MADE.</a:t>
            </a:r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5029200" y="1524000"/>
            <a:ext cx="1219200" cy="76200"/>
          </a:xfrm>
          <a:prstGeom prst="rightArrow">
            <a:avLst>
              <a:gd name="adj1" fmla="val 50000"/>
              <a:gd name="adj2" fmla="val 40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001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b="1" smtClean="0">
                <a:solidFill>
                  <a:srgbClr val="FFFF00"/>
                </a:solidFill>
                <a:latin typeface="Arial" charset="0"/>
              </a:rPr>
              <a:t>Mole factors</a:t>
            </a:r>
            <a:br>
              <a:rPr lang="en-US" altLang="en-US" sz="4000" b="1" smtClean="0">
                <a:solidFill>
                  <a:srgbClr val="FFFF00"/>
                </a:solidFill>
                <a:latin typeface="Arial" charset="0"/>
              </a:rPr>
            </a:br>
            <a:r>
              <a:rPr lang="en-US" altLang="en-US" sz="4000" b="1" smtClean="0">
                <a:solidFill>
                  <a:srgbClr val="FFFF00"/>
                </a:solidFill>
                <a:latin typeface="Arial" charset="0"/>
              </a:rPr>
              <a:t/>
            </a:r>
            <a:br>
              <a:rPr lang="en-US" altLang="en-US" sz="4000" b="1" smtClean="0">
                <a:solidFill>
                  <a:srgbClr val="FFFF00"/>
                </a:solidFill>
                <a:latin typeface="Arial" charset="0"/>
              </a:rPr>
            </a:br>
            <a:r>
              <a:rPr lang="en-US" altLang="en-US" sz="2800" b="1" smtClean="0">
                <a:solidFill>
                  <a:srgbClr val="FFFF00"/>
                </a:solidFill>
                <a:latin typeface="Arial" charset="0"/>
              </a:rPr>
              <a:t>2 Al(s)  +   3 Br</a:t>
            </a:r>
            <a:r>
              <a:rPr lang="en-US" alt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altLang="en-US" sz="2800" b="1" smtClean="0">
                <a:solidFill>
                  <a:srgbClr val="FFFF00"/>
                </a:solidFill>
                <a:latin typeface="Arial" charset="0"/>
              </a:rPr>
              <a:t>(liq)                Al</a:t>
            </a:r>
            <a:r>
              <a:rPr lang="en-US" altLang="en-US" sz="2800" b="1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en-US" altLang="en-US" sz="2800" b="1" smtClean="0">
                <a:solidFill>
                  <a:srgbClr val="FFFF00"/>
                </a:solidFill>
                <a:latin typeface="Arial" charset="0"/>
              </a:rPr>
              <a:t>Br</a:t>
            </a:r>
            <a:r>
              <a:rPr lang="en-US" altLang="en-US" sz="2800" b="1" baseline="-25000" smtClean="0">
                <a:solidFill>
                  <a:srgbClr val="FFFF00"/>
                </a:solidFill>
                <a:latin typeface="Arial" charset="0"/>
              </a:rPr>
              <a:t>6</a:t>
            </a:r>
            <a:r>
              <a:rPr lang="en-US" altLang="en-US" sz="2800" b="1" smtClean="0">
                <a:solidFill>
                  <a:srgbClr val="FFFF00"/>
                </a:solidFill>
                <a:latin typeface="Arial" charset="0"/>
              </a:rPr>
              <a:t>(s)</a:t>
            </a:r>
            <a:br>
              <a:rPr lang="en-US" altLang="en-US" sz="2800" b="1" smtClean="0">
                <a:solidFill>
                  <a:srgbClr val="FFFF00"/>
                </a:solidFill>
                <a:latin typeface="Arial" charset="0"/>
              </a:rPr>
            </a:br>
            <a:endParaRPr lang="it-IT" sz="2800" b="1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905000"/>
            <a:ext cx="8839200" cy="4191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it-IT" sz="2000" smtClean="0">
                <a:solidFill>
                  <a:schemeClr val="bg1"/>
                </a:solidFill>
                <a:latin typeface="Arial" charset="0"/>
              </a:rPr>
              <a:t>Al and </a:t>
            </a:r>
            <a:r>
              <a:rPr lang="en-US" altLang="en-US" sz="2000" smtClean="0">
                <a:solidFill>
                  <a:schemeClr val="bg1"/>
                </a:solidFill>
                <a:latin typeface="Arial" charset="0"/>
              </a:rPr>
              <a:t>Br</a:t>
            </a:r>
            <a:r>
              <a:rPr lang="en-US" altLang="en-US" sz="2000" baseline="-25000" smtClean="0">
                <a:solidFill>
                  <a:schemeClr val="bg1"/>
                </a:solidFill>
                <a:latin typeface="Arial" charset="0"/>
              </a:rPr>
              <a:t>2</a:t>
            </a:r>
            <a:endParaRPr lang="it-IT" sz="2000" baseline="-2500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5060" name="AutoShape 7"/>
          <p:cNvSpPr>
            <a:spLocks noChangeArrowheads="1"/>
          </p:cNvSpPr>
          <p:nvPr/>
        </p:nvSpPr>
        <p:spPr bwMode="auto">
          <a:xfrm>
            <a:off x="3643306" y="1500174"/>
            <a:ext cx="1219200" cy="76200"/>
          </a:xfrm>
          <a:prstGeom prst="rightArrow">
            <a:avLst>
              <a:gd name="adj1" fmla="val 50000"/>
              <a:gd name="adj2" fmla="val 40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5061" name="Rectangle 9"/>
          <p:cNvSpPr>
            <a:spLocks noChangeArrowheads="1"/>
          </p:cNvSpPr>
          <p:nvPr/>
        </p:nvSpPr>
        <p:spPr bwMode="auto">
          <a:xfrm>
            <a:off x="152400" y="2362200"/>
            <a:ext cx="8839200" cy="6048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1800" dirty="0"/>
              <a:t>	          </a:t>
            </a:r>
            <a:r>
              <a:rPr lang="en-US" sz="1800" b="0" u="sng" dirty="0"/>
              <a:t>2 mol Al</a:t>
            </a:r>
            <a:r>
              <a:rPr lang="en-US" sz="1800" b="0" dirty="0"/>
              <a:t>		       and		              </a:t>
            </a:r>
            <a:r>
              <a:rPr lang="en-US" sz="1800" b="0" u="sng" dirty="0"/>
              <a:t>3 mol </a:t>
            </a:r>
            <a:r>
              <a:rPr lang="en-US" altLang="en-US" sz="1800" b="0" dirty="0"/>
              <a:t>Br</a:t>
            </a:r>
            <a:r>
              <a:rPr lang="en-US" altLang="en-US" sz="1800" b="0" baseline="-25000" dirty="0"/>
              <a:t>2</a:t>
            </a:r>
            <a:r>
              <a:rPr lang="en-US" sz="1800" b="0" dirty="0"/>
              <a:t> 	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1800" b="0" dirty="0"/>
              <a:t>                        3 mol </a:t>
            </a:r>
            <a:r>
              <a:rPr lang="en-US" altLang="en-US" sz="1800" b="0" dirty="0"/>
              <a:t>Br</a:t>
            </a:r>
            <a:r>
              <a:rPr lang="en-US" altLang="en-US" sz="1800" b="0" baseline="-25000" dirty="0"/>
              <a:t>2</a:t>
            </a:r>
            <a:r>
              <a:rPr lang="en-US" sz="1800" dirty="0"/>
              <a:t> 				              </a:t>
            </a:r>
            <a:r>
              <a:rPr lang="en-US" sz="1800" b="0" dirty="0"/>
              <a:t>2 mol Al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endParaRPr lang="en-US" sz="1800" b="0" dirty="0"/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2000" b="0" dirty="0"/>
              <a:t>Al and </a:t>
            </a:r>
            <a:r>
              <a:rPr lang="en-US" altLang="en-US" sz="2000" b="0" dirty="0"/>
              <a:t>Al</a:t>
            </a:r>
            <a:r>
              <a:rPr lang="en-US" altLang="en-US" sz="2000" b="0" baseline="-25000" dirty="0"/>
              <a:t>2</a:t>
            </a:r>
            <a:r>
              <a:rPr lang="en-US" altLang="en-US" sz="2000" b="0" dirty="0"/>
              <a:t>Br</a:t>
            </a:r>
            <a:r>
              <a:rPr lang="en-US" altLang="en-US" sz="2000" b="0" baseline="-25000" dirty="0"/>
              <a:t>6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en-US" sz="2000" b="0" baseline="-25000" dirty="0"/>
              <a:t>                              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en-US" sz="2000" b="0" baseline="-25000" dirty="0"/>
              <a:t>                                      </a:t>
            </a:r>
            <a:r>
              <a:rPr lang="en-US" sz="1800" b="0" u="sng" dirty="0"/>
              <a:t>2 mol Al</a:t>
            </a:r>
            <a:r>
              <a:rPr lang="en-US" sz="1800" b="0" dirty="0"/>
              <a:t>	</a:t>
            </a:r>
            <a:r>
              <a:rPr lang="en-US" sz="1800" dirty="0"/>
              <a:t>                     </a:t>
            </a:r>
            <a:r>
              <a:rPr lang="en-US" sz="1800" b="0" dirty="0"/>
              <a:t>and          </a:t>
            </a:r>
            <a:r>
              <a:rPr lang="en-US" sz="1800" dirty="0"/>
              <a:t>                    </a:t>
            </a:r>
            <a:r>
              <a:rPr lang="en-US" sz="1800" b="0" u="sng" dirty="0"/>
              <a:t>1 mol </a:t>
            </a:r>
            <a:r>
              <a:rPr lang="en-US" altLang="en-US" sz="2000" b="0" dirty="0"/>
              <a:t>Al</a:t>
            </a:r>
            <a:r>
              <a:rPr lang="en-US" altLang="en-US" sz="2000" b="0" baseline="-25000" dirty="0"/>
              <a:t>2</a:t>
            </a:r>
            <a:r>
              <a:rPr lang="en-US" altLang="en-US" sz="2000" b="0" dirty="0"/>
              <a:t>Br</a:t>
            </a:r>
            <a:r>
              <a:rPr lang="en-US" altLang="en-US" sz="2000" b="0" baseline="-25000" dirty="0"/>
              <a:t>6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en-US" sz="2000" b="0" baseline="-25000" dirty="0"/>
              <a:t>                                     </a:t>
            </a:r>
            <a:r>
              <a:rPr lang="en-US" sz="1800" b="0" dirty="0"/>
              <a:t>1 mol </a:t>
            </a:r>
            <a:r>
              <a:rPr lang="en-US" altLang="en-US" sz="2000" b="0" dirty="0"/>
              <a:t>Al</a:t>
            </a:r>
            <a:r>
              <a:rPr lang="en-US" altLang="en-US" sz="2000" b="0" baseline="-25000" dirty="0"/>
              <a:t>2</a:t>
            </a:r>
            <a:r>
              <a:rPr lang="en-US" altLang="en-US" sz="2000" b="0" dirty="0"/>
              <a:t>Br</a:t>
            </a:r>
            <a:r>
              <a:rPr lang="en-US" altLang="en-US" sz="2000" b="0" baseline="-25000" dirty="0"/>
              <a:t>6</a:t>
            </a:r>
            <a:r>
              <a:rPr lang="en-US" altLang="en-US" sz="2000" baseline="-25000" dirty="0"/>
              <a:t>                                                                         </a:t>
            </a:r>
            <a:r>
              <a:rPr lang="en-US" sz="1800" b="0" dirty="0"/>
              <a:t>2 mol </a:t>
            </a:r>
            <a:r>
              <a:rPr lang="en-US" altLang="en-US" sz="2000" b="0" dirty="0"/>
              <a:t>Al</a:t>
            </a:r>
            <a:endParaRPr lang="en-US" altLang="en-US" sz="2000" b="0" baseline="-25000" dirty="0"/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endParaRPr lang="en-US" altLang="en-US" sz="2000" b="0" baseline="-25000" dirty="0"/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en-US" sz="2000" b="0" dirty="0"/>
              <a:t>Br</a:t>
            </a:r>
            <a:r>
              <a:rPr lang="en-US" altLang="en-US" sz="2000" b="0" baseline="-25000" dirty="0"/>
              <a:t>2 </a:t>
            </a:r>
            <a:r>
              <a:rPr lang="en-US" sz="2000" b="0" dirty="0"/>
              <a:t>and </a:t>
            </a:r>
            <a:r>
              <a:rPr lang="en-US" altLang="en-US" sz="2000" b="0" dirty="0"/>
              <a:t>Al</a:t>
            </a:r>
            <a:r>
              <a:rPr lang="en-US" altLang="en-US" sz="2000" b="0" baseline="-25000" dirty="0"/>
              <a:t>2</a:t>
            </a:r>
            <a:r>
              <a:rPr lang="en-US" altLang="en-US" sz="2000" b="0" dirty="0"/>
              <a:t>Br</a:t>
            </a:r>
            <a:r>
              <a:rPr lang="en-US" altLang="en-US" sz="2000" b="0" baseline="-25000" dirty="0"/>
              <a:t>6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endParaRPr lang="en-US" sz="2000" b="0" dirty="0"/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1800" dirty="0"/>
              <a:t>                	</a:t>
            </a:r>
            <a:r>
              <a:rPr lang="en-US" sz="1800" b="0" u="sng" dirty="0"/>
              <a:t>3 mol </a:t>
            </a:r>
            <a:r>
              <a:rPr lang="en-US" altLang="en-US" sz="1800" b="0" dirty="0"/>
              <a:t>Br</a:t>
            </a:r>
            <a:r>
              <a:rPr lang="en-US" altLang="en-US" sz="1800" b="0" baseline="-25000" dirty="0"/>
              <a:t>2</a:t>
            </a:r>
            <a:r>
              <a:rPr lang="en-US" sz="1800" b="0" dirty="0"/>
              <a:t> 	       and 		          </a:t>
            </a:r>
            <a:r>
              <a:rPr lang="en-US" sz="1800" b="0" u="sng" dirty="0"/>
              <a:t>1 mol </a:t>
            </a:r>
            <a:r>
              <a:rPr lang="en-US" altLang="en-US" sz="2000" b="0" dirty="0"/>
              <a:t>Al</a:t>
            </a:r>
            <a:r>
              <a:rPr lang="en-US" altLang="en-US" sz="2000" b="0" baseline="-25000" dirty="0"/>
              <a:t>2</a:t>
            </a:r>
            <a:r>
              <a:rPr lang="en-US" altLang="en-US" sz="2000" b="0" dirty="0"/>
              <a:t>Br</a:t>
            </a:r>
            <a:r>
              <a:rPr lang="en-US" altLang="en-US" sz="2000" b="0" baseline="-25000" dirty="0"/>
              <a:t>6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1800" b="0" dirty="0"/>
              <a:t>                            1 mol </a:t>
            </a:r>
            <a:r>
              <a:rPr lang="en-US" altLang="en-US" sz="2000" b="0" dirty="0"/>
              <a:t>Al</a:t>
            </a:r>
            <a:r>
              <a:rPr lang="en-US" altLang="en-US" sz="2000" b="0" baseline="-25000" dirty="0"/>
              <a:t>2</a:t>
            </a:r>
            <a:r>
              <a:rPr lang="en-US" altLang="en-US" sz="2000" b="0" dirty="0"/>
              <a:t>Br</a:t>
            </a:r>
            <a:r>
              <a:rPr lang="en-US" altLang="en-US" sz="2000" b="0" baseline="-25000" dirty="0"/>
              <a:t>6                                                                  </a:t>
            </a:r>
            <a:r>
              <a:rPr lang="en-US" sz="1800" b="0" dirty="0"/>
              <a:t>3 mol </a:t>
            </a:r>
            <a:r>
              <a:rPr lang="en-US" altLang="en-US" sz="1800" b="0" dirty="0"/>
              <a:t>Br</a:t>
            </a:r>
            <a:r>
              <a:rPr lang="en-US" altLang="en-US" sz="1800" b="0" baseline="-25000" dirty="0"/>
              <a:t>2</a:t>
            </a:r>
            <a:r>
              <a:rPr lang="en-US" sz="1800" b="0" dirty="0"/>
              <a:t> </a:t>
            </a:r>
            <a:endParaRPr lang="en-US" sz="1800" b="0" baseline="-25000" dirty="0"/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endParaRPr lang="en-US" sz="1800" b="0" baseline="-25000" dirty="0"/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1800" b="0" baseline="-25000" dirty="0"/>
              <a:t>      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endParaRPr lang="en-US" sz="1800" b="0" baseline="-25000" dirty="0"/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endParaRPr lang="en-US" sz="1800" baseline="-25000" dirty="0"/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endParaRPr lang="en-US" sz="1800" dirty="0"/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2971800" cy="1600200"/>
          </a:xfrm>
        </p:spPr>
        <p:txBody>
          <a:bodyPr>
            <a:normAutofit fontScale="90000"/>
          </a:bodyPr>
          <a:lstStyle/>
          <a:p>
            <a:pPr algn="l" eaLnBrk="1" hangingPunct="1">
              <a:buClr>
                <a:srgbClr val="FFFF00"/>
              </a:buClr>
            </a:pPr>
            <a:r>
              <a:rPr lang="it-IT" sz="2400" smtClean="0"/>
              <a:t> </a:t>
            </a:r>
            <a:r>
              <a:rPr lang="it-IT" sz="2400" smtClean="0">
                <a:solidFill>
                  <a:srgbClr val="FF0066"/>
                </a:solidFill>
              </a:rPr>
              <a:t>LESSON PLAN</a:t>
            </a:r>
            <a:br>
              <a:rPr lang="it-IT" sz="2400" smtClean="0">
                <a:solidFill>
                  <a:srgbClr val="FF0066"/>
                </a:solidFill>
              </a:rPr>
            </a:br>
            <a:r>
              <a:rPr lang="it-IT" sz="2400" smtClean="0"/>
              <a:t/>
            </a:r>
            <a:br>
              <a:rPr lang="it-IT" sz="2400" smtClean="0"/>
            </a:br>
            <a:r>
              <a:rPr lang="it-IT" sz="2400" smtClean="0">
                <a:solidFill>
                  <a:srgbClr val="00FF00"/>
                </a:solidFill>
              </a:rPr>
              <a:t>We are going to learn:</a:t>
            </a:r>
            <a:r>
              <a:rPr lang="it-IT" sz="2400" smtClean="0"/>
              <a:t> </a:t>
            </a:r>
            <a:br>
              <a:rPr lang="it-IT" sz="2400" smtClean="0"/>
            </a:br>
            <a:endParaRPr lang="it-IT" sz="2400" smtClean="0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974725" y="2124075"/>
            <a:ext cx="6492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it-IT" sz="2800" b="0">
              <a:latin typeface="Times New Roman" pitchFamily="18" charset="0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79388" y="1916113"/>
            <a:ext cx="8697912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FF00"/>
              </a:buClr>
              <a:buFontTx/>
              <a:buChar char="•"/>
            </a:pPr>
            <a:r>
              <a:rPr lang="it-IT" sz="3200" b="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The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difference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between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chemical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and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physical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   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transformations</a:t>
            </a:r>
            <a:endParaRPr lang="it-IT" sz="3200" b="0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Clr>
                <a:srgbClr val="FFFF00"/>
              </a:buClr>
              <a:buFontTx/>
              <a:buChar char="•"/>
            </a:pP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What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is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a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chemical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reaction</a:t>
            </a:r>
            <a:endParaRPr lang="it-IT" sz="3200" b="0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Clr>
                <a:srgbClr val="FFFF00"/>
              </a:buClr>
              <a:buFontTx/>
              <a:buChar char="•"/>
            </a:pP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How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to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recognize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when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it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happens</a:t>
            </a:r>
            <a:endParaRPr lang="it-IT" sz="3200" b="0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Clr>
                <a:srgbClr val="FFFF00"/>
              </a:buClr>
              <a:buFontTx/>
              <a:buChar char="•"/>
            </a:pP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How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to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represent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a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chemical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reaction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by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means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of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an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equation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</a:p>
          <a:p>
            <a:pPr>
              <a:buClr>
                <a:srgbClr val="FFFF00"/>
              </a:buClr>
              <a:buFontTx/>
              <a:buChar char="•"/>
            </a:pP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How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and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why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to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balance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a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chemical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reaction</a:t>
            </a:r>
            <a:endParaRPr lang="it-IT" sz="3200" b="0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Clr>
                <a:srgbClr val="FFFF00"/>
              </a:buClr>
              <a:buFontTx/>
              <a:buChar char="•"/>
            </a:pP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Different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kinds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of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chemical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reactions</a:t>
            </a:r>
            <a:endParaRPr lang="it-IT" sz="3200" b="0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Clr>
                <a:srgbClr val="FFFF00"/>
              </a:buClr>
              <a:buFontTx/>
              <a:buChar char="•"/>
            </a:pP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Stoichiometric</a:t>
            </a:r>
            <a:r>
              <a:rPr lang="it-IT" sz="3200" b="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it-IT" sz="3200" b="0" dirty="0" err="1">
                <a:solidFill>
                  <a:srgbClr val="FFFF00"/>
                </a:solidFill>
                <a:latin typeface="Times New Roman" pitchFamily="18" charset="0"/>
              </a:rPr>
              <a:t>calculations</a:t>
            </a:r>
            <a:endParaRPr lang="it-IT" sz="3200" b="0" dirty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7924800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4000" smtClean="0">
                <a:solidFill>
                  <a:srgbClr val="FFFF00"/>
                </a:solidFill>
                <a:latin typeface="Arial" charset="0"/>
              </a:rPr>
              <a:t>Mole to mole problems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0" y="1219200"/>
            <a:ext cx="9144000" cy="5410200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GB" sz="2000" smtClean="0">
                <a:solidFill>
                  <a:srgbClr val="00FF00"/>
                </a:solidFill>
                <a:latin typeface="Arial" charset="0"/>
                <a:cs typeface="Times New Roman" pitchFamily="18" charset="0"/>
              </a:rPr>
              <a:t>If we have </a:t>
            </a:r>
            <a:r>
              <a:rPr lang="en-GB" sz="2000" b="1" smtClean="0">
                <a:solidFill>
                  <a:srgbClr val="00FF00"/>
                </a:solidFill>
                <a:latin typeface="Arial" charset="0"/>
                <a:cs typeface="Times New Roman" pitchFamily="18" charset="0"/>
              </a:rPr>
              <a:t>2.00</a:t>
            </a:r>
            <a:r>
              <a:rPr lang="en-GB" sz="2000" smtClean="0">
                <a:solidFill>
                  <a:srgbClr val="00FF00"/>
                </a:solidFill>
                <a:latin typeface="Arial" charset="0"/>
                <a:cs typeface="Times New Roman" pitchFamily="18" charset="0"/>
              </a:rPr>
              <a:t> mol of </a:t>
            </a:r>
            <a:r>
              <a:rPr lang="en-GB" sz="2000" b="1" smtClean="0">
                <a:solidFill>
                  <a:srgbClr val="D60093"/>
                </a:solidFill>
                <a:latin typeface="Arial" charset="0"/>
                <a:cs typeface="Times New Roman" pitchFamily="18" charset="0"/>
              </a:rPr>
              <a:t>N</a:t>
            </a:r>
            <a:r>
              <a:rPr lang="en-GB" sz="2000" b="1" baseline="-30000" smtClean="0">
                <a:solidFill>
                  <a:srgbClr val="D60093"/>
                </a:solidFill>
                <a:latin typeface="Arial" charset="0"/>
                <a:cs typeface="Times New Roman" pitchFamily="18" charset="0"/>
              </a:rPr>
              <a:t>2</a:t>
            </a:r>
            <a:r>
              <a:rPr lang="en-GB" sz="2000" smtClean="0">
                <a:solidFill>
                  <a:srgbClr val="00FF00"/>
                </a:solidFill>
                <a:latin typeface="Arial" charset="0"/>
                <a:cs typeface="Times New Roman" pitchFamily="18" charset="0"/>
              </a:rPr>
              <a:t> reacting with sufficient H</a:t>
            </a:r>
            <a:r>
              <a:rPr lang="en-GB" sz="2000" baseline="-30000" smtClean="0">
                <a:solidFill>
                  <a:srgbClr val="00FF00"/>
                </a:solidFill>
                <a:latin typeface="Arial" charset="0"/>
                <a:cs typeface="Times New Roman" pitchFamily="18" charset="0"/>
              </a:rPr>
              <a:t>2</a:t>
            </a:r>
            <a:r>
              <a:rPr lang="en-GB" sz="2000" smtClean="0">
                <a:solidFill>
                  <a:srgbClr val="00FF00"/>
                </a:solidFill>
                <a:latin typeface="Arial" charset="0"/>
                <a:cs typeface="Times New Roman" pitchFamily="18" charset="0"/>
              </a:rPr>
              <a:t>, how many moles of </a:t>
            </a:r>
            <a:r>
              <a:rPr lang="en-GB" sz="2000" b="1" smtClean="0">
                <a:solidFill>
                  <a:srgbClr val="D60093"/>
                </a:solidFill>
                <a:latin typeface="Arial" charset="0"/>
                <a:cs typeface="Times New Roman" pitchFamily="18" charset="0"/>
              </a:rPr>
              <a:t>NH</a:t>
            </a:r>
            <a:r>
              <a:rPr lang="en-GB" sz="2000" b="1" baseline="-30000" smtClean="0">
                <a:solidFill>
                  <a:srgbClr val="D60093"/>
                </a:solidFill>
                <a:latin typeface="Arial" charset="0"/>
                <a:cs typeface="Times New Roman" pitchFamily="18" charset="0"/>
              </a:rPr>
              <a:t>3</a:t>
            </a:r>
            <a:r>
              <a:rPr lang="en-GB" sz="2000" smtClean="0">
                <a:solidFill>
                  <a:srgbClr val="00FF00"/>
                </a:solidFill>
                <a:latin typeface="Arial" charset="0"/>
                <a:cs typeface="Times New Roman" pitchFamily="18" charset="0"/>
              </a:rPr>
              <a:t> will be produced? </a:t>
            </a:r>
            <a:endParaRPr lang="it-IT" sz="2000" smtClean="0">
              <a:solidFill>
                <a:srgbClr val="00FF00"/>
              </a:solidFill>
              <a:latin typeface="Arial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en-GB" sz="2000" b="1" smtClean="0">
                <a:solidFill>
                  <a:srgbClr val="D60093"/>
                </a:solidFill>
                <a:latin typeface="Arial" charset="0"/>
                <a:cs typeface="Times New Roman" pitchFamily="18" charset="0"/>
              </a:rPr>
              <a:t>N</a:t>
            </a:r>
            <a:r>
              <a:rPr lang="en-GB" sz="2000" b="1" baseline="-30000" smtClean="0">
                <a:solidFill>
                  <a:srgbClr val="D60093"/>
                </a:solidFill>
                <a:latin typeface="Arial" charset="0"/>
                <a:cs typeface="Times New Roman" pitchFamily="18" charset="0"/>
              </a:rPr>
              <a:t>2</a:t>
            </a:r>
            <a:r>
              <a:rPr lang="en-GB" sz="2000" b="1" smtClean="0">
                <a:solidFill>
                  <a:srgbClr val="00FF00"/>
                </a:solidFill>
                <a:latin typeface="Arial" charset="0"/>
                <a:cs typeface="Times New Roman" pitchFamily="18" charset="0"/>
              </a:rPr>
              <a:t> + 3 H</a:t>
            </a:r>
            <a:r>
              <a:rPr lang="en-GB" sz="2000" b="1" baseline="-30000" smtClean="0">
                <a:solidFill>
                  <a:srgbClr val="00FF00"/>
                </a:solidFill>
                <a:latin typeface="Arial" charset="0"/>
                <a:cs typeface="Times New Roman" pitchFamily="18" charset="0"/>
              </a:rPr>
              <a:t>2</a:t>
            </a:r>
            <a:r>
              <a:rPr lang="en-GB" sz="2000" b="1" smtClean="0">
                <a:solidFill>
                  <a:srgbClr val="00FF00"/>
                </a:solidFill>
                <a:latin typeface="Arial" charset="0"/>
                <a:cs typeface="Times New Roman" pitchFamily="18" charset="0"/>
              </a:rPr>
              <a:t> ---&gt; </a:t>
            </a:r>
            <a:r>
              <a:rPr lang="en-GB" sz="2000" b="1" smtClean="0">
                <a:solidFill>
                  <a:schemeClr val="bg1"/>
                </a:solidFill>
                <a:latin typeface="Arial" charset="0"/>
                <a:cs typeface="Times New Roman" pitchFamily="18" charset="0"/>
              </a:rPr>
              <a:t>2</a:t>
            </a:r>
            <a:r>
              <a:rPr lang="en-GB" sz="2000" b="1" smtClean="0">
                <a:solidFill>
                  <a:srgbClr val="D60093"/>
                </a:solidFill>
                <a:latin typeface="Arial" charset="0"/>
                <a:cs typeface="Times New Roman" pitchFamily="18" charset="0"/>
              </a:rPr>
              <a:t> NH</a:t>
            </a:r>
            <a:r>
              <a:rPr lang="en-GB" sz="2000" b="1" baseline="-30000" smtClean="0">
                <a:solidFill>
                  <a:srgbClr val="D60093"/>
                </a:solidFill>
                <a:latin typeface="Arial" charset="0"/>
                <a:cs typeface="Times New Roman" pitchFamily="18" charset="0"/>
              </a:rPr>
              <a:t>3</a:t>
            </a:r>
          </a:p>
          <a:p>
            <a:pPr algn="ctr" eaLnBrk="1" hangingPunct="1"/>
            <a:endParaRPr lang="it-IT" sz="2000" b="1" smtClean="0">
              <a:solidFill>
                <a:srgbClr val="00FF00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GB" sz="2000" smtClean="0">
                <a:latin typeface="Arial" charset="0"/>
                <a:cs typeface="Times New Roman" pitchFamily="18" charset="0"/>
              </a:rPr>
              <a:t>            </a:t>
            </a:r>
            <a:r>
              <a:rPr lang="en-GB" sz="2000" smtClean="0">
                <a:solidFill>
                  <a:srgbClr val="FFFF00"/>
                </a:solidFill>
                <a:latin typeface="Arial" charset="0"/>
                <a:cs typeface="Times New Roman" pitchFamily="18" charset="0"/>
              </a:rPr>
              <a:t>Let's use this ratio to set up the proportion</a:t>
            </a:r>
            <a:r>
              <a:rPr lang="en-GB" sz="2000" smtClean="0">
                <a:latin typeface="Arial" charset="0"/>
                <a:cs typeface="Times New Roman" pitchFamily="18" charset="0"/>
              </a:rPr>
              <a:t>       </a:t>
            </a:r>
            <a:r>
              <a:rPr lang="it-IT" sz="2000" b="1" smtClean="0">
                <a:solidFill>
                  <a:srgbClr val="D60093"/>
                </a:solidFill>
                <a:latin typeface="Arial" charset="0"/>
                <a:cs typeface="Times New Roman" pitchFamily="18" charset="0"/>
              </a:rPr>
              <a:t>NH</a:t>
            </a:r>
            <a:r>
              <a:rPr lang="it-IT" sz="2000" b="1" baseline="-30000" smtClean="0">
                <a:solidFill>
                  <a:srgbClr val="D60093"/>
                </a:solidFill>
                <a:latin typeface="Arial" charset="0"/>
                <a:cs typeface="Times New Roman" pitchFamily="18" charset="0"/>
              </a:rPr>
              <a:t>3</a:t>
            </a:r>
            <a:r>
              <a:rPr lang="it-IT" sz="2000" b="1" smtClean="0">
                <a:solidFill>
                  <a:srgbClr val="D60093"/>
                </a:solidFill>
                <a:latin typeface="Arial" charset="0"/>
                <a:cs typeface="Times New Roman" pitchFamily="18" charset="0"/>
              </a:rPr>
              <a:t> : N</a:t>
            </a:r>
            <a:r>
              <a:rPr lang="it-IT" sz="2000" b="1" baseline="-30000" smtClean="0">
                <a:solidFill>
                  <a:srgbClr val="D60093"/>
                </a:solidFill>
                <a:latin typeface="Arial" charset="0"/>
                <a:cs typeface="Times New Roman" pitchFamily="18" charset="0"/>
              </a:rPr>
              <a:t>2</a:t>
            </a:r>
          </a:p>
          <a:p>
            <a:pPr eaLnBrk="1" hangingPunct="1">
              <a:buFontTx/>
              <a:buNone/>
            </a:pPr>
            <a:endParaRPr lang="it-IT" sz="2000" b="1" smtClean="0">
              <a:solidFill>
                <a:srgbClr val="D60093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GB" sz="2000" smtClean="0">
                <a:latin typeface="Arial" charset="0"/>
                <a:cs typeface="Times New Roman" pitchFamily="18" charset="0"/>
              </a:rPr>
              <a:t>            </a:t>
            </a:r>
            <a:r>
              <a:rPr lang="en-GB" sz="2000" smtClean="0">
                <a:solidFill>
                  <a:srgbClr val="FFFF00"/>
                </a:solidFill>
                <a:latin typeface="Arial" charset="0"/>
                <a:cs typeface="Times New Roman" pitchFamily="18" charset="0"/>
              </a:rPr>
              <a:t>That means the ratio from the equation is:</a:t>
            </a:r>
            <a:r>
              <a:rPr lang="en-GB" sz="2000" smtClean="0">
                <a:latin typeface="Arial" charset="0"/>
                <a:cs typeface="Times New Roman" pitchFamily="18" charset="0"/>
              </a:rPr>
              <a:t>        </a:t>
            </a:r>
            <a:r>
              <a:rPr lang="it-IT" sz="2000" b="1" smtClean="0">
                <a:solidFill>
                  <a:schemeClr val="bg1"/>
                </a:solidFill>
                <a:latin typeface="Arial" charset="0"/>
                <a:cs typeface="Times New Roman" pitchFamily="18" charset="0"/>
              </a:rPr>
              <a:t>2  :  1</a:t>
            </a:r>
          </a:p>
          <a:p>
            <a:pPr eaLnBrk="1" hangingPunct="1"/>
            <a:endParaRPr lang="it-IT" sz="2000" b="1" smtClean="0">
              <a:solidFill>
                <a:schemeClr val="bg1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GB" sz="2000" smtClean="0">
                <a:latin typeface="Arial" charset="0"/>
                <a:cs typeface="Times New Roman" pitchFamily="18" charset="0"/>
              </a:rPr>
              <a:t>            </a:t>
            </a:r>
            <a:r>
              <a:rPr lang="en-GB" sz="2000" smtClean="0">
                <a:solidFill>
                  <a:srgbClr val="FFFF00"/>
                </a:solidFill>
                <a:latin typeface="Arial" charset="0"/>
                <a:cs typeface="Times New Roman" pitchFamily="18" charset="0"/>
              </a:rPr>
              <a:t>The ratio from the data in the problem will be:</a:t>
            </a:r>
            <a:r>
              <a:rPr lang="en-GB" sz="2000" smtClean="0">
                <a:latin typeface="Arial" charset="0"/>
                <a:cs typeface="Times New Roman" pitchFamily="18" charset="0"/>
              </a:rPr>
              <a:t>    </a:t>
            </a:r>
            <a:r>
              <a:rPr lang="it-IT" sz="2000" b="1" smtClean="0">
                <a:solidFill>
                  <a:srgbClr val="FFFF00"/>
                </a:solidFill>
                <a:latin typeface="Arial" charset="0"/>
                <a:cs typeface="Times New Roman" pitchFamily="18" charset="0"/>
              </a:rPr>
              <a:t>x  :  2.00</a:t>
            </a:r>
          </a:p>
          <a:p>
            <a:pPr eaLnBrk="1" hangingPunct="1"/>
            <a:endParaRPr lang="it-IT" sz="2000" b="1" smtClean="0">
              <a:solidFill>
                <a:srgbClr val="FFFF00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GB" sz="2000" smtClean="0">
                <a:latin typeface="Arial" charset="0"/>
                <a:cs typeface="Times New Roman" pitchFamily="18" charset="0"/>
              </a:rPr>
              <a:t>           </a:t>
            </a:r>
            <a:r>
              <a:rPr lang="en-GB" sz="2000" smtClean="0">
                <a:solidFill>
                  <a:srgbClr val="FFFF00"/>
                </a:solidFill>
                <a:latin typeface="Arial" charset="0"/>
                <a:cs typeface="Times New Roman" pitchFamily="18" charset="0"/>
              </a:rPr>
              <a:t>The proportion (setting the two ratios equal) is:</a:t>
            </a:r>
            <a:r>
              <a:rPr lang="en-GB" sz="2000" smtClean="0">
                <a:latin typeface="Arial" charset="0"/>
                <a:cs typeface="Times New Roman" pitchFamily="18" charset="0"/>
              </a:rPr>
              <a:t>   </a:t>
            </a:r>
            <a:r>
              <a:rPr lang="it-IT" sz="2000" b="1" smtClean="0">
                <a:solidFill>
                  <a:schemeClr val="bg1"/>
                </a:solidFill>
                <a:latin typeface="Arial" charset="0"/>
                <a:cs typeface="Times New Roman" pitchFamily="18" charset="0"/>
              </a:rPr>
              <a:t>2  :  1</a:t>
            </a:r>
            <a:r>
              <a:rPr lang="it-IT" sz="2000" b="1" smtClean="0">
                <a:latin typeface="Arial" charset="0"/>
                <a:cs typeface="Times New Roman" pitchFamily="18" charset="0"/>
              </a:rPr>
              <a:t>  =  </a:t>
            </a:r>
            <a:r>
              <a:rPr lang="it-IT" sz="2000" b="1" smtClean="0">
                <a:solidFill>
                  <a:srgbClr val="FFFF00"/>
                </a:solidFill>
                <a:latin typeface="Arial" charset="0"/>
                <a:cs typeface="Times New Roman" pitchFamily="18" charset="0"/>
              </a:rPr>
              <a:t>x  :  2.00</a:t>
            </a:r>
          </a:p>
          <a:p>
            <a:pPr eaLnBrk="1" hangingPunct="1"/>
            <a:endParaRPr lang="it-IT" sz="2000" smtClean="0">
              <a:latin typeface="Arial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it-IT" sz="2000" smtClean="0">
              <a:latin typeface="Arial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GB" sz="2000" smtClean="0">
                <a:solidFill>
                  <a:srgbClr val="FFFF00"/>
                </a:solidFill>
                <a:latin typeface="Arial" charset="0"/>
                <a:cs typeface="Times New Roman" pitchFamily="18" charset="0"/>
              </a:rPr>
              <a:t>Solving                                  x = 4.00 mol of NH</a:t>
            </a:r>
            <a:r>
              <a:rPr lang="en-GB" sz="2000" baseline="-30000" smtClean="0">
                <a:solidFill>
                  <a:srgbClr val="FFFF00"/>
                </a:solidFill>
                <a:latin typeface="Arial" charset="0"/>
                <a:cs typeface="Times New Roman" pitchFamily="18" charset="0"/>
              </a:rPr>
              <a:t>3</a:t>
            </a:r>
            <a:r>
              <a:rPr lang="en-GB" sz="2000" smtClean="0">
                <a:solidFill>
                  <a:srgbClr val="FFFF00"/>
                </a:solidFill>
                <a:latin typeface="Arial" charset="0"/>
                <a:cs typeface="Times New Roman" pitchFamily="18" charset="0"/>
              </a:rPr>
              <a:t> produced.</a:t>
            </a:r>
            <a:endParaRPr lang="it-IT" sz="2000" smtClean="0">
              <a:solidFill>
                <a:srgbClr val="FFFF00"/>
              </a:solidFill>
              <a:latin typeface="Arial" charset="0"/>
              <a:cs typeface="Times New Roman" pitchFamily="18" charset="0"/>
            </a:endParaRPr>
          </a:p>
          <a:p>
            <a:pPr eaLnBrk="1" hangingPunct="1"/>
            <a:endParaRPr lang="it-IT" sz="2000" smtClean="0">
              <a:solidFill>
                <a:srgbClr val="FFFF00"/>
              </a:solidFill>
              <a:latin typeface="Arial" charset="0"/>
              <a:cs typeface="Times New Roman" pitchFamily="18" charset="0"/>
            </a:endParaRPr>
          </a:p>
          <a:p>
            <a:pPr eaLnBrk="1" hangingPunct="1"/>
            <a:endParaRPr lang="it-IT" sz="200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>
            <a:off x="228600" y="2819400"/>
            <a:ext cx="533400" cy="76200"/>
          </a:xfrm>
          <a:prstGeom prst="rightArrow">
            <a:avLst>
              <a:gd name="adj1" fmla="val 50000"/>
              <a:gd name="adj2" fmla="val 17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6085" name="AutoShape 5"/>
          <p:cNvSpPr>
            <a:spLocks noChangeArrowheads="1"/>
          </p:cNvSpPr>
          <p:nvPr/>
        </p:nvSpPr>
        <p:spPr bwMode="auto">
          <a:xfrm>
            <a:off x="228600" y="3581400"/>
            <a:ext cx="533400" cy="76200"/>
          </a:xfrm>
          <a:prstGeom prst="rightArrow">
            <a:avLst>
              <a:gd name="adj1" fmla="val 50000"/>
              <a:gd name="adj2" fmla="val 17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6086" name="AutoShape 6"/>
          <p:cNvSpPr>
            <a:spLocks noChangeArrowheads="1"/>
          </p:cNvSpPr>
          <p:nvPr/>
        </p:nvSpPr>
        <p:spPr bwMode="auto">
          <a:xfrm>
            <a:off x="228600" y="4267200"/>
            <a:ext cx="533400" cy="76200"/>
          </a:xfrm>
          <a:prstGeom prst="rightArrow">
            <a:avLst>
              <a:gd name="adj1" fmla="val 50000"/>
              <a:gd name="adj2" fmla="val 17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6087" name="AutoShape 7"/>
          <p:cNvSpPr>
            <a:spLocks noChangeArrowheads="1"/>
          </p:cNvSpPr>
          <p:nvPr/>
        </p:nvSpPr>
        <p:spPr bwMode="auto">
          <a:xfrm>
            <a:off x="228600" y="4953000"/>
            <a:ext cx="533400" cy="76200"/>
          </a:xfrm>
          <a:prstGeom prst="rightArrow">
            <a:avLst>
              <a:gd name="adj1" fmla="val 50000"/>
              <a:gd name="adj2" fmla="val 17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763000" cy="19812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Mass to mass problems</a:t>
            </a:r>
            <a:r>
              <a:rPr lang="en-US" altLang="en-US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br>
              <a:rPr lang="en-US" altLang="en-US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altLang="en-US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n-US" altLang="en-US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altLang="en-US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If </a:t>
            </a:r>
            <a:r>
              <a:rPr lang="en-US" altLang="en-US" sz="24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454 g</a:t>
            </a:r>
            <a:r>
              <a:rPr lang="en-US" altLang="en-US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of NH</a:t>
            </a:r>
            <a:r>
              <a:rPr lang="en-US" altLang="en-US" sz="24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4</a:t>
            </a:r>
            <a:r>
              <a:rPr lang="en-US" altLang="en-US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NO</a:t>
            </a:r>
            <a:r>
              <a:rPr lang="en-US" altLang="en-US" sz="24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3</a:t>
            </a:r>
            <a:r>
              <a:rPr lang="en-US" altLang="en-US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decomposes, how much H</a:t>
            </a:r>
            <a:r>
              <a:rPr lang="en-US" altLang="en-US" sz="24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</a:t>
            </a:r>
            <a:r>
              <a:rPr lang="en-US" altLang="en-US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 and N</a:t>
            </a:r>
            <a:r>
              <a:rPr lang="en-US" altLang="en-US" sz="24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</a:t>
            </a:r>
            <a:r>
              <a:rPr lang="en-US" altLang="en-US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 are formed?  What is the theoretical yield of products?</a:t>
            </a:r>
            <a:endParaRPr lang="it-IT" sz="240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8373" name="Picture 5"/>
          <p:cNvPicPr>
            <a:picLocks noGrp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" y="2362200"/>
            <a:ext cx="2830513" cy="4114800"/>
          </a:xfrm>
          <a:solidFill>
            <a:schemeClr val="bg1"/>
          </a:solidFill>
          <a:ln w="12700">
            <a:solidFill>
              <a:schemeClr val="tx1"/>
            </a:solidFill>
          </a:ln>
          <a:effectLst>
            <a:outerShdw dist="107763" dir="2700000" algn="ctr" rotWithShape="0">
              <a:schemeClr val="bg2"/>
            </a:outerShdw>
          </a:effectLst>
        </p:spPr>
      </p:pic>
      <p:sp>
        <p:nvSpPr>
          <p:cNvPr id="5837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3657600" y="2438400"/>
            <a:ext cx="5334000" cy="36576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en-US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STEP 1</a:t>
            </a:r>
          </a:p>
          <a:p>
            <a:pPr eaLnBrk="1" hangingPunct="1">
              <a:buFontTx/>
              <a:buNone/>
              <a:defRPr/>
            </a:pPr>
            <a:endParaRPr lang="en-US" altLang="en-US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Write the balanced chemical equation</a:t>
            </a:r>
          </a:p>
          <a:p>
            <a:pPr eaLnBrk="1" hangingPunct="1">
              <a:buFontTx/>
              <a:buNone/>
              <a:defRPr/>
            </a:pPr>
            <a:endParaRPr lang="en-US" altLang="en-US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buFontTx/>
              <a:buNone/>
              <a:defRPr/>
            </a:pPr>
            <a:r>
              <a:rPr lang="en-US" altLang="en-US" sz="32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NH</a:t>
            </a:r>
            <a:r>
              <a:rPr lang="en-US" altLang="en-US" sz="32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en-US" altLang="en-US" sz="32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</a:t>
            </a:r>
            <a:r>
              <a:rPr lang="en-US" altLang="en-US" sz="32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US" altLang="en-US" sz="32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N</a:t>
            </a:r>
            <a:r>
              <a:rPr lang="en-US" altLang="en-US" sz="32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en-US" sz="32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  +  2 H</a:t>
            </a:r>
            <a:r>
              <a:rPr lang="en-US" altLang="en-US" sz="32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en-US" sz="32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</a:p>
          <a:p>
            <a:pPr lvl="2" eaLnBrk="1" hangingPunct="1">
              <a:defRPr/>
            </a:pPr>
            <a:endParaRPr lang="it-IT" sz="140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47109" name="AutoShape 6"/>
          <p:cNvSpPr>
            <a:spLocks noChangeArrowheads="1"/>
          </p:cNvSpPr>
          <p:nvPr/>
        </p:nvSpPr>
        <p:spPr bwMode="auto">
          <a:xfrm>
            <a:off x="5410200" y="5257800"/>
            <a:ext cx="685800" cy="76200"/>
          </a:xfrm>
          <a:prstGeom prst="rightArrow">
            <a:avLst>
              <a:gd name="adj1" fmla="val 50000"/>
              <a:gd name="adj2" fmla="val 2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 sz="280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8763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0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454 g</a:t>
            </a:r>
            <a:r>
              <a:rPr lang="en-US" altLang="en-US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 </a:t>
            </a:r>
            <a:r>
              <a:rPr lang="en-US" altLang="en-US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NH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N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 + 2 H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endParaRPr lang="it-IT" sz="400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28600" y="1828800"/>
            <a:ext cx="8915400" cy="21336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en-US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STEP 2</a:t>
            </a:r>
            <a:r>
              <a:rPr lang="en-US" altLang="en-US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Convert mass reactant (454 g)           moles</a:t>
            </a:r>
            <a:endParaRPr lang="en-US" altLang="en-US" sz="240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defRPr/>
            </a:pPr>
            <a:endParaRPr lang="it-IT" sz="2400" smtClean="0">
              <a:solidFill>
                <a:srgbClr val="FFFF00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it-IT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0420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152400" y="3962400"/>
            <a:ext cx="8991600" cy="762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en-US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STEP 3</a:t>
            </a:r>
            <a:r>
              <a:rPr lang="en-US" altLang="en-US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en-US" altLang="en-US" sz="320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Convert moles reactant          moles product</a:t>
            </a:r>
          </a:p>
          <a:p>
            <a:pPr eaLnBrk="1" hangingPunct="1">
              <a:defRPr/>
            </a:pPr>
            <a:endParaRPr lang="it-IT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4102" name="AutoShape 5"/>
          <p:cNvSpPr>
            <a:spLocks noChangeArrowheads="1"/>
          </p:cNvSpPr>
          <p:nvPr/>
        </p:nvSpPr>
        <p:spPr bwMode="auto">
          <a:xfrm>
            <a:off x="4800600" y="1143000"/>
            <a:ext cx="1143000" cy="76200"/>
          </a:xfrm>
          <a:prstGeom prst="rightArrow">
            <a:avLst>
              <a:gd name="adj1" fmla="val 50000"/>
              <a:gd name="adj2" fmla="val 37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graphicFrame>
        <p:nvGraphicFramePr>
          <p:cNvPr id="60422" name="Object 6"/>
          <p:cNvGraphicFramePr>
            <a:graphicFrameLocks/>
          </p:cNvGraphicFramePr>
          <p:nvPr/>
        </p:nvGraphicFramePr>
        <p:xfrm>
          <a:off x="1066800" y="2667000"/>
          <a:ext cx="6286500" cy="850900"/>
        </p:xfrm>
        <a:graphic>
          <a:graphicData uri="http://schemas.openxmlformats.org/presentationml/2006/ole">
            <p:oleObj spid="_x0000_s4098" name="Equation" r:id="rId3" imgW="6299200" imgH="863600" progId="Equation.3">
              <p:embed/>
            </p:oleObj>
          </a:graphicData>
        </a:graphic>
      </p:graphicFrame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6553200" y="2133600"/>
            <a:ext cx="685800" cy="76200"/>
          </a:xfrm>
          <a:prstGeom prst="rightArrow">
            <a:avLst>
              <a:gd name="adj1" fmla="val 50000"/>
              <a:gd name="adj2" fmla="val 2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5410200" y="4267200"/>
            <a:ext cx="685800" cy="76200"/>
          </a:xfrm>
          <a:prstGeom prst="rightArrow">
            <a:avLst>
              <a:gd name="adj1" fmla="val 50000"/>
              <a:gd name="adj2" fmla="val 2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152400" y="4724400"/>
            <a:ext cx="8839200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SzPct val="100000"/>
              <a:defRPr/>
            </a:pPr>
            <a:r>
              <a:rPr lang="en-US" altLang="en-US" sz="2800" b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Relate moles NH</a:t>
            </a:r>
            <a:r>
              <a:rPr lang="en-US" altLang="en-US" sz="2800" b="0" baseline="-250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en-US" altLang="en-US" sz="2800" b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</a:t>
            </a:r>
            <a:r>
              <a:rPr lang="en-US" altLang="en-US" sz="2800" b="0" baseline="-250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US" altLang="en-US" sz="2800" b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to moles product expected.</a:t>
            </a:r>
            <a:r>
              <a:rPr lang="en-US" altLang="en-US" sz="2800" b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SzPct val="100000"/>
              <a:defRPr/>
            </a:pPr>
            <a:r>
              <a:rPr lang="en-US" altLang="en-US" sz="2800" b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 eaLnBrk="0" hangingPunct="0">
              <a:lnSpc>
                <a:spcPct val="90000"/>
              </a:lnSpc>
              <a:spcBef>
                <a:spcPct val="20000"/>
              </a:spcBef>
              <a:buSzPct val="100000"/>
              <a:defRPr/>
            </a:pPr>
            <a:r>
              <a:rPr lang="en-US" altLang="en-US" sz="3200" b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en-US" altLang="en-US" sz="3200" b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mol NH</a:t>
            </a:r>
            <a:r>
              <a:rPr lang="en-US" altLang="en-US" sz="3200" b="0" baseline="-25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en-US" altLang="en-US" sz="3200" b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</a:t>
            </a:r>
            <a:r>
              <a:rPr lang="en-US" altLang="en-US" sz="3200" b="0" baseline="-25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US" altLang="en-US" sz="3200" b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  <a:r>
              <a:rPr lang="en-US" altLang="en-US" sz="3200" b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en-US" sz="3200" b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mol H</a:t>
            </a:r>
            <a:r>
              <a:rPr lang="en-US" altLang="en-US" sz="3200" b="0" baseline="-25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en-US" sz="3200" b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</a:p>
          <a:p>
            <a:pPr algn="ctr">
              <a:spcBef>
                <a:spcPct val="50000"/>
              </a:spcBef>
              <a:defRPr/>
            </a:pPr>
            <a:endParaRPr lang="it-IT" sz="3200">
              <a:solidFill>
                <a:srgbClr val="FFFF00"/>
              </a:solidFill>
            </a:endParaRPr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4648200" y="5943600"/>
            <a:ext cx="685800" cy="76200"/>
          </a:xfrm>
          <a:prstGeom prst="rightArrow">
            <a:avLst>
              <a:gd name="adj1" fmla="val 50000"/>
              <a:gd name="adj2" fmla="val 2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0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454 g</a:t>
            </a:r>
            <a:r>
              <a:rPr lang="en-US" altLang="en-US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 </a:t>
            </a:r>
            <a:r>
              <a:rPr lang="en-US" altLang="en-US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NH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N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 + 2 H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endParaRPr lang="it-IT" sz="400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33400" y="1981200"/>
            <a:ext cx="8305800" cy="1371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altLang="en-US" sz="240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Relate moles NH</a:t>
            </a:r>
            <a:r>
              <a:rPr lang="en-US" altLang="en-US" sz="2400" baseline="-2500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4</a:t>
            </a:r>
            <a:r>
              <a:rPr lang="en-US" altLang="en-US" sz="240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NO</a:t>
            </a:r>
            <a:r>
              <a:rPr lang="en-US" altLang="en-US" sz="2400" baseline="-2500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3</a:t>
            </a:r>
            <a:r>
              <a:rPr lang="en-US" altLang="en-US" sz="240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to moles product expected.</a:t>
            </a:r>
            <a:r>
              <a:rPr lang="en-US" altLang="en-US" sz="240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altLang="en-US" sz="240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en-US" altLang="en-US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</a:t>
            </a:r>
            <a: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mol NH</a:t>
            </a:r>
            <a:r>
              <a:rPr lang="en-US" altLang="en-US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4</a:t>
            </a:r>
            <a: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NO</a:t>
            </a:r>
            <a:r>
              <a:rPr lang="en-US" altLang="en-US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3</a:t>
            </a:r>
            <a: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</a:t>
            </a:r>
            <a:r>
              <a:rPr lang="en-US" altLang="en-US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</a:t>
            </a:r>
            <a: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mol H</a:t>
            </a:r>
            <a:r>
              <a:rPr lang="en-US" altLang="en-US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</a:t>
            </a:r>
            <a: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</a:t>
            </a:r>
          </a:p>
          <a:p>
            <a:pPr eaLnBrk="1" hangingPunct="1">
              <a:lnSpc>
                <a:spcPct val="90000"/>
              </a:lnSpc>
              <a:defRPr/>
            </a:pPr>
            <a:endParaRPr lang="it-IT" sz="2400" smtClean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381000" y="3505200"/>
            <a:ext cx="8077200" cy="25908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en-US" sz="240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Express this relation as the </a:t>
            </a:r>
          </a:p>
          <a:p>
            <a:pPr eaLnBrk="1" hangingPunct="1">
              <a:buFontTx/>
              <a:buNone/>
              <a:defRPr/>
            </a:pPr>
            <a:endParaRPr lang="en-US" altLang="en-US" sz="2400" smtClean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buFontTx/>
              <a:buNone/>
              <a:defRPr/>
            </a:pPr>
            <a:r>
              <a:rPr lang="en-US" altLang="en-US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STOICHIOMETRIC </a:t>
            </a:r>
          </a:p>
          <a:p>
            <a:pPr eaLnBrk="1" hangingPunct="1">
              <a:buFontTx/>
              <a:buNone/>
              <a:defRPr/>
            </a:pPr>
            <a:r>
              <a:rPr lang="en-US" altLang="en-US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FACTOR</a:t>
            </a:r>
            <a:endParaRPr lang="en-US" altLang="en-US" smtClean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eaLnBrk="1" hangingPunct="1">
              <a:defRPr/>
            </a:pPr>
            <a:endParaRPr lang="it-IT" smtClean="0">
              <a:latin typeface="Arial" charset="0"/>
            </a:endParaRPr>
          </a:p>
        </p:txBody>
      </p:sp>
      <p:sp>
        <p:nvSpPr>
          <p:cNvPr id="5126" name="AutoShape 5"/>
          <p:cNvSpPr>
            <a:spLocks noChangeArrowheads="1"/>
          </p:cNvSpPr>
          <p:nvPr/>
        </p:nvSpPr>
        <p:spPr bwMode="auto">
          <a:xfrm>
            <a:off x="4724400" y="1219200"/>
            <a:ext cx="1143000" cy="76200"/>
          </a:xfrm>
          <a:prstGeom prst="rightArrow">
            <a:avLst>
              <a:gd name="adj1" fmla="val 50000"/>
              <a:gd name="adj2" fmla="val 37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5127" name="AutoShape 6"/>
          <p:cNvSpPr>
            <a:spLocks noChangeArrowheads="1"/>
          </p:cNvSpPr>
          <p:nvPr/>
        </p:nvSpPr>
        <p:spPr bwMode="auto">
          <a:xfrm>
            <a:off x="4648200" y="3048000"/>
            <a:ext cx="685800" cy="76200"/>
          </a:xfrm>
          <a:prstGeom prst="rightArrow">
            <a:avLst>
              <a:gd name="adj1" fmla="val 50000"/>
              <a:gd name="adj2" fmla="val 2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graphicFrame>
        <p:nvGraphicFramePr>
          <p:cNvPr id="61447" name="Object 7"/>
          <p:cNvGraphicFramePr>
            <a:graphicFrameLocks/>
          </p:cNvGraphicFramePr>
          <p:nvPr/>
        </p:nvGraphicFramePr>
        <p:xfrm>
          <a:off x="4724400" y="4495800"/>
          <a:ext cx="3505200" cy="876300"/>
        </p:xfrm>
        <a:graphic>
          <a:graphicData uri="http://schemas.openxmlformats.org/presentationml/2006/ole">
            <p:oleObj spid="_x0000_s5122" name="Equation" r:id="rId3" imgW="3517900" imgH="889000" progId="Equation.3">
              <p:embed/>
            </p:oleObj>
          </a:graphicData>
        </a:graphic>
      </p:graphicFrame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3429000" y="5029200"/>
            <a:ext cx="685800" cy="76200"/>
          </a:xfrm>
          <a:prstGeom prst="rightArrow">
            <a:avLst>
              <a:gd name="adj1" fmla="val 50000"/>
              <a:gd name="adj2" fmla="val 22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8991600" cy="1066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0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454 g</a:t>
            </a:r>
            <a:r>
              <a:rPr lang="en-US" altLang="en-US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 </a:t>
            </a:r>
            <a:r>
              <a:rPr lang="en-US" altLang="en-US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NH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N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 + 2 H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endParaRPr lang="it-IT" sz="400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1524000"/>
            <a:ext cx="9144000" cy="1143000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  <a:defRPr/>
            </a:pPr>
            <a:r>
              <a:rPr lang="en-US" altLang="en-US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STEP 3</a:t>
            </a:r>
            <a:r>
              <a:rPr lang="en-US" altLang="en-US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eaLnBrk="1" hangingPunct="1">
              <a:buFontTx/>
              <a:buNone/>
              <a:defRPr/>
            </a:pPr>
            <a: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Convert moles reactant (5.68 mol)            moles product</a:t>
            </a:r>
          </a:p>
          <a:p>
            <a:pPr eaLnBrk="1" hangingPunct="1">
              <a:defRPr/>
            </a:pPr>
            <a:endParaRPr lang="it-IT" smtClean="0"/>
          </a:p>
        </p:txBody>
      </p:sp>
      <p:graphicFrame>
        <p:nvGraphicFramePr>
          <p:cNvPr id="62473" name="Object 9"/>
          <p:cNvGraphicFramePr>
            <a:graphicFrameLocks noGrp="1"/>
          </p:cNvGraphicFramePr>
          <p:nvPr>
            <p:ph sz="half" idx="2"/>
          </p:nvPr>
        </p:nvGraphicFramePr>
        <p:xfrm>
          <a:off x="460375" y="3200400"/>
          <a:ext cx="8147050" cy="1035050"/>
        </p:xfrm>
        <a:graphic>
          <a:graphicData uri="http://schemas.openxmlformats.org/presentationml/2006/ole">
            <p:oleObj spid="_x0000_s6146" name="Equation" r:id="rId3" imgW="6997700" imgH="889000" progId="Equation.3">
              <p:embed/>
            </p:oleObj>
          </a:graphicData>
        </a:graphic>
      </p:graphicFrame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4572000" y="838200"/>
            <a:ext cx="1143000" cy="76200"/>
          </a:xfrm>
          <a:prstGeom prst="rightArrow">
            <a:avLst>
              <a:gd name="adj1" fmla="val 50000"/>
              <a:gd name="adj2" fmla="val 37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5715000" y="2286000"/>
            <a:ext cx="685800" cy="76200"/>
          </a:xfrm>
          <a:prstGeom prst="rightArrow">
            <a:avLst>
              <a:gd name="adj1" fmla="val 50000"/>
              <a:gd name="adj2" fmla="val 2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1066800" y="4800600"/>
            <a:ext cx="6019800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SzPct val="100000"/>
              <a:defRPr/>
            </a:pPr>
            <a:r>
              <a:rPr lang="en-US" altLang="en-US" sz="4000" b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18" charset="0"/>
              </a:rPr>
              <a:t>=  11.4 mol H</a:t>
            </a:r>
            <a:r>
              <a:rPr lang="en-US" altLang="en-US" sz="4000" b="0" baseline="-25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18" charset="0"/>
              </a:rPr>
              <a:t>2</a:t>
            </a:r>
            <a:r>
              <a:rPr lang="en-US" altLang="en-US" sz="4000" b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18" charset="0"/>
              </a:rPr>
              <a:t>O produced</a:t>
            </a:r>
            <a:endParaRPr lang="en-US" altLang="en-US" sz="3600" b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" pitchFamily="18" charset="0"/>
            </a:endParaRPr>
          </a:p>
          <a:p>
            <a:pPr>
              <a:spcBef>
                <a:spcPct val="50000"/>
              </a:spcBef>
              <a:defRPr/>
            </a:pPr>
            <a:endParaRPr lang="it-IT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1066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00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454 g</a:t>
            </a:r>
            <a:r>
              <a:rPr lang="en-US" altLang="en-US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 </a:t>
            </a:r>
            <a:r>
              <a:rPr lang="en-US" altLang="en-US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NH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N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 + 2 H</a:t>
            </a:r>
            <a:r>
              <a:rPr lang="en-US" altLang="en-US" sz="4000" baseline="-2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en-US" sz="4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endParaRPr lang="it-IT" sz="400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28600" y="1447800"/>
            <a:ext cx="8763000" cy="16002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30000"/>
              </a:spcBef>
              <a:buFontTx/>
              <a:buNone/>
              <a:defRPr/>
            </a:pPr>
            <a:r>
              <a:rPr lang="en-US" altLang="en-US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STEP 4</a:t>
            </a:r>
            <a:r>
              <a:rPr lang="en-US" altLang="en-US" sz="32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  <a:p>
            <a:pPr>
              <a:lnSpc>
                <a:spcPct val="90000"/>
              </a:lnSpc>
              <a:spcBef>
                <a:spcPct val="30000"/>
              </a:spcBef>
              <a:buFontTx/>
              <a:buNone/>
              <a:defRPr/>
            </a:pPr>
            <a: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Convert moles product (11.4 mol)           mass product</a:t>
            </a:r>
          </a:p>
          <a:p>
            <a:pPr eaLnBrk="1" hangingPunct="1">
              <a:defRPr/>
            </a:pPr>
            <a:endParaRPr lang="it-IT" smtClean="0">
              <a:solidFill>
                <a:srgbClr val="FFFF00"/>
              </a:solidFill>
            </a:endParaRPr>
          </a:p>
        </p:txBody>
      </p:sp>
      <p:sp>
        <p:nvSpPr>
          <p:cNvPr id="6349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1143000" y="3962400"/>
            <a:ext cx="6400800" cy="914400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18" charset="0"/>
              </a:rPr>
              <a:t>Called the </a:t>
            </a:r>
            <a:r>
              <a:rPr lang="en-US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THEORETICAL YIELD</a:t>
            </a:r>
          </a:p>
          <a:p>
            <a:pPr eaLnBrk="1" hangingPunct="1">
              <a:defRPr/>
            </a:pPr>
            <a:endParaRPr lang="it-IT" smtClean="0">
              <a:solidFill>
                <a:srgbClr val="FFFF00"/>
              </a:solidFill>
            </a:endParaRPr>
          </a:p>
        </p:txBody>
      </p:sp>
      <p:sp>
        <p:nvSpPr>
          <p:cNvPr id="7174" name="AutoShape 5"/>
          <p:cNvSpPr>
            <a:spLocks noChangeArrowheads="1"/>
          </p:cNvSpPr>
          <p:nvPr/>
        </p:nvSpPr>
        <p:spPr bwMode="auto">
          <a:xfrm>
            <a:off x="4648200" y="685800"/>
            <a:ext cx="1143000" cy="76200"/>
          </a:xfrm>
          <a:prstGeom prst="rightArrow">
            <a:avLst>
              <a:gd name="adj1" fmla="val 50000"/>
              <a:gd name="adj2" fmla="val 37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7175" name="AutoShape 6"/>
          <p:cNvSpPr>
            <a:spLocks noChangeArrowheads="1"/>
          </p:cNvSpPr>
          <p:nvPr/>
        </p:nvSpPr>
        <p:spPr bwMode="auto">
          <a:xfrm>
            <a:off x="5791200" y="2209800"/>
            <a:ext cx="685800" cy="76200"/>
          </a:xfrm>
          <a:prstGeom prst="rightArrow">
            <a:avLst>
              <a:gd name="adj1" fmla="val 50000"/>
              <a:gd name="adj2" fmla="val 2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7176" name="Text Box 7"/>
          <p:cNvSpPr txBox="1">
            <a:spLocks noChangeArrowheads="1"/>
          </p:cNvSpPr>
          <p:nvPr/>
        </p:nvSpPr>
        <p:spPr bwMode="auto">
          <a:xfrm>
            <a:off x="762000" y="342900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/>
          </a:p>
        </p:txBody>
      </p:sp>
      <p:graphicFrame>
        <p:nvGraphicFramePr>
          <p:cNvPr id="63496" name="Object 8"/>
          <p:cNvGraphicFramePr>
            <a:graphicFrameLocks/>
          </p:cNvGraphicFramePr>
          <p:nvPr/>
        </p:nvGraphicFramePr>
        <p:xfrm>
          <a:off x="1066800" y="2895600"/>
          <a:ext cx="6464300" cy="774700"/>
        </p:xfrm>
        <a:graphic>
          <a:graphicData uri="http://schemas.openxmlformats.org/presentationml/2006/ole">
            <p:oleObj spid="_x0000_s7170" name="Equation" r:id="rId3" imgW="6477000" imgH="787400" progId="Equation.3">
              <p:embed/>
            </p:oleObj>
          </a:graphicData>
        </a:graphic>
      </p:graphicFrame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381000" y="5029200"/>
            <a:ext cx="78486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en-US" sz="2800" b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ALWAYS FOLLOW THESE STEPS IN SOLVING STOICHIOMETRY PROBLEMS!</a:t>
            </a:r>
          </a:p>
          <a:p>
            <a:pPr>
              <a:spcBef>
                <a:spcPct val="50000"/>
              </a:spcBef>
              <a:defRPr/>
            </a:pPr>
            <a:endParaRPr lang="it-IT" sz="2800" b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6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GENERAL PLAN FOR STOICHIOMETRY CALCULATIONS</a:t>
            </a:r>
            <a:endParaRPr lang="it-IT" sz="360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09600" y="2209800"/>
            <a:ext cx="2057400" cy="914400"/>
          </a:xfrm>
          <a:solidFill>
            <a:srgbClr val="FF66FF"/>
          </a:solidFill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solidFill>
                  <a:srgbClr val="FFFF00"/>
                </a:solidFill>
                <a:latin typeface="Arial" charset="0"/>
              </a:rPr>
              <a:t>Mass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solidFill>
                  <a:srgbClr val="FFFF00"/>
                </a:solidFill>
                <a:latin typeface="Arial" charset="0"/>
              </a:rPr>
              <a:t>reactant</a:t>
            </a:r>
          </a:p>
          <a:p>
            <a:pPr eaLnBrk="1" hangingPunct="1"/>
            <a:endParaRPr lang="it-IT" smtClean="0">
              <a:solidFill>
                <a:srgbClr val="FFFF00"/>
              </a:solidFill>
            </a:endParaRPr>
          </a:p>
        </p:txBody>
      </p:sp>
      <p:sp>
        <p:nvSpPr>
          <p:cNvPr id="4813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609600" y="4953000"/>
            <a:ext cx="1981200" cy="914400"/>
          </a:xfrm>
          <a:solidFill>
            <a:srgbClr val="99FFCC"/>
          </a:solidFill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solidFill>
                  <a:srgbClr val="00FF00"/>
                </a:solidFill>
                <a:latin typeface="Arial" charset="0"/>
              </a:rPr>
              <a:t>Moles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solidFill>
                  <a:srgbClr val="00FF00"/>
                </a:solidFill>
                <a:latin typeface="Arial" charset="0"/>
              </a:rPr>
              <a:t>reactant</a:t>
            </a:r>
            <a:endParaRPr lang="it-IT" sz="2400" b="1" smtClean="0">
              <a:solidFill>
                <a:srgbClr val="00FF00"/>
              </a:solidFill>
              <a:latin typeface="Arial" charset="0"/>
            </a:endParaRPr>
          </a:p>
        </p:txBody>
      </p:sp>
      <p:sp>
        <p:nvSpPr>
          <p:cNvPr id="48133" name="Text Box 7"/>
          <p:cNvSpPr txBox="1">
            <a:spLocks noChangeArrowheads="1"/>
          </p:cNvSpPr>
          <p:nvPr/>
        </p:nvSpPr>
        <p:spPr bwMode="auto">
          <a:xfrm>
            <a:off x="6172200" y="5105400"/>
            <a:ext cx="2209800" cy="822325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>
                <a:solidFill>
                  <a:srgbClr val="FF0066"/>
                </a:solidFill>
              </a:rPr>
              <a:t>Moles </a:t>
            </a:r>
          </a:p>
          <a:p>
            <a:pPr eaLnBrk="0" hangingPunct="0"/>
            <a:r>
              <a:rPr lang="en-US" altLang="en-US">
                <a:solidFill>
                  <a:srgbClr val="FF0066"/>
                </a:solidFill>
              </a:rPr>
              <a:t>product</a:t>
            </a:r>
            <a:endParaRPr lang="it-IT">
              <a:solidFill>
                <a:srgbClr val="FF0066"/>
              </a:solidFill>
            </a:endParaRPr>
          </a:p>
        </p:txBody>
      </p:sp>
      <p:sp>
        <p:nvSpPr>
          <p:cNvPr id="48134" name="Text Box 8"/>
          <p:cNvSpPr txBox="1">
            <a:spLocks noChangeArrowheads="1"/>
          </p:cNvSpPr>
          <p:nvPr/>
        </p:nvSpPr>
        <p:spPr bwMode="auto">
          <a:xfrm>
            <a:off x="6324600" y="2362200"/>
            <a:ext cx="1981200" cy="82232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>
                <a:solidFill>
                  <a:schemeClr val="accent2"/>
                </a:solidFill>
              </a:rPr>
              <a:t>Mass </a:t>
            </a:r>
          </a:p>
          <a:p>
            <a:pPr eaLnBrk="0" hangingPunct="0"/>
            <a:r>
              <a:rPr lang="en-US" altLang="en-US">
                <a:solidFill>
                  <a:schemeClr val="accent2"/>
                </a:solidFill>
              </a:rPr>
              <a:t>product</a:t>
            </a:r>
            <a:endParaRPr lang="it-IT">
              <a:solidFill>
                <a:schemeClr val="accent2"/>
              </a:solidFill>
            </a:endParaRPr>
          </a:p>
        </p:txBody>
      </p:sp>
      <p:sp>
        <p:nvSpPr>
          <p:cNvPr id="48135" name="AutoShape 9"/>
          <p:cNvSpPr>
            <a:spLocks noChangeArrowheads="1"/>
          </p:cNvSpPr>
          <p:nvPr/>
        </p:nvSpPr>
        <p:spPr bwMode="auto">
          <a:xfrm>
            <a:off x="1447800" y="3352800"/>
            <a:ext cx="152400" cy="1219200"/>
          </a:xfrm>
          <a:prstGeom prst="down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8136" name="AutoShape 10"/>
          <p:cNvSpPr>
            <a:spLocks noChangeArrowheads="1"/>
          </p:cNvSpPr>
          <p:nvPr/>
        </p:nvSpPr>
        <p:spPr bwMode="auto">
          <a:xfrm>
            <a:off x="2971800" y="5410200"/>
            <a:ext cx="2819400" cy="152400"/>
          </a:xfrm>
          <a:prstGeom prst="rightArrow">
            <a:avLst>
              <a:gd name="adj1" fmla="val 50000"/>
              <a:gd name="adj2" fmla="val 4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8137" name="AutoShape 11"/>
          <p:cNvSpPr>
            <a:spLocks noChangeArrowheads="1"/>
          </p:cNvSpPr>
          <p:nvPr/>
        </p:nvSpPr>
        <p:spPr bwMode="auto">
          <a:xfrm>
            <a:off x="7086600" y="3505200"/>
            <a:ext cx="152400" cy="1295400"/>
          </a:xfrm>
          <a:prstGeom prst="upArrow">
            <a:avLst>
              <a:gd name="adj1" fmla="val 50000"/>
              <a:gd name="adj2" fmla="val 2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48138" name="Text Box 12"/>
          <p:cNvSpPr txBox="1">
            <a:spLocks noChangeArrowheads="1"/>
          </p:cNvSpPr>
          <p:nvPr/>
        </p:nvSpPr>
        <p:spPr bwMode="auto">
          <a:xfrm>
            <a:off x="2971800" y="48006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1800">
                <a:solidFill>
                  <a:srgbClr val="FFFF00"/>
                </a:solidFill>
              </a:rPr>
              <a:t>Stoichiometric  factor</a:t>
            </a:r>
            <a:endParaRPr lang="it-IT" sz="180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685800" y="990600"/>
            <a:ext cx="5638800" cy="509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1400">
              <a:solidFill>
                <a:srgbClr val="FFFF00"/>
              </a:solidFill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rgbClr val="FF33CC"/>
              </a:buClr>
              <a:buSzPct val="110000"/>
              <a:buFont typeface="Wingdings" pitchFamily="2" charset="2"/>
              <a:buChar char="l"/>
            </a:pPr>
            <a:r>
              <a:rPr lang="en-US" sz="2800">
                <a:solidFill>
                  <a:srgbClr val="FFFF00"/>
                </a:solidFill>
              </a:rPr>
              <a:t>	colour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rgbClr val="FF33CC"/>
              </a:buClr>
              <a:buSzPct val="110000"/>
              <a:buFont typeface="Wingdings" pitchFamily="2" charset="2"/>
              <a:buChar char="l"/>
            </a:pPr>
            <a:r>
              <a:rPr lang="en-US" sz="2800">
                <a:solidFill>
                  <a:srgbClr val="FFFF00"/>
                </a:solidFill>
              </a:rPr>
              <a:t>	melting point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rgbClr val="FF33CC"/>
              </a:buClr>
              <a:buSzPct val="110000"/>
              <a:buFont typeface="Wingdings" pitchFamily="2" charset="2"/>
              <a:buChar char="l"/>
            </a:pPr>
            <a:r>
              <a:rPr lang="en-US" sz="2800">
                <a:solidFill>
                  <a:srgbClr val="FFFF00"/>
                </a:solidFill>
              </a:rPr>
              <a:t>	boiling point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rgbClr val="FF33CC"/>
              </a:buClr>
              <a:buSzPct val="110000"/>
              <a:buFont typeface="Wingdings" pitchFamily="2" charset="2"/>
              <a:buChar char="l"/>
            </a:pPr>
            <a:r>
              <a:rPr lang="en-US" sz="2800">
                <a:solidFill>
                  <a:srgbClr val="FFFF00"/>
                </a:solidFill>
              </a:rPr>
              <a:t>	electrical conductivity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rgbClr val="FF33CC"/>
              </a:buClr>
              <a:buSzPct val="110000"/>
              <a:buFont typeface="Wingdings" pitchFamily="2" charset="2"/>
              <a:buChar char="l"/>
            </a:pPr>
            <a:r>
              <a:rPr lang="en-US" sz="2800">
                <a:solidFill>
                  <a:srgbClr val="FFFF00"/>
                </a:solidFill>
              </a:rPr>
              <a:t>	specific heat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rgbClr val="FF33CC"/>
              </a:buClr>
              <a:buSzPct val="110000"/>
              <a:buFont typeface="Wingdings" pitchFamily="2" charset="2"/>
              <a:buChar char="l"/>
            </a:pPr>
            <a:r>
              <a:rPr lang="en-US" sz="2800">
                <a:solidFill>
                  <a:srgbClr val="FFFF00"/>
                </a:solidFill>
              </a:rPr>
              <a:t>      density	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rgbClr val="FF33CC"/>
              </a:buClr>
              <a:buSzPct val="110000"/>
              <a:buFont typeface="Wingdings" pitchFamily="2" charset="2"/>
              <a:buChar char="l"/>
            </a:pPr>
            <a:r>
              <a:rPr lang="en-US" sz="2800">
                <a:solidFill>
                  <a:srgbClr val="FFFF00"/>
                </a:solidFill>
              </a:rPr>
              <a:t>      state (solid, liquid, or gas)</a:t>
            </a:r>
            <a:endParaRPr lang="en-US" sz="3200"/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5791200" y="1676400"/>
          <a:ext cx="2544763" cy="2400300"/>
        </p:xfrm>
        <a:graphic>
          <a:graphicData uri="http://schemas.openxmlformats.org/presentationml/2006/ole">
            <p:oleObj spid="_x0000_s1026" name="Clip" r:id="rId3" imgW="669240" imgH="631080" progId="MS_ClipArt_Gallery.2">
              <p:embed/>
            </p:oleObj>
          </a:graphicData>
        </a:graphic>
      </p:graphicFrame>
      <p:sp>
        <p:nvSpPr>
          <p:cNvPr id="1029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096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2800" b="1" u="sng" smtClean="0">
                <a:solidFill>
                  <a:srgbClr val="FFFF00"/>
                </a:solidFill>
                <a:latin typeface="Arial" charset="0"/>
              </a:rPr>
              <a:t>Physical Properties</a:t>
            </a:r>
            <a:br>
              <a:rPr lang="en-US" sz="2800" b="1" u="sng" smtClean="0">
                <a:solidFill>
                  <a:srgbClr val="FFFF00"/>
                </a:solidFill>
                <a:latin typeface="Arial" charset="0"/>
              </a:rPr>
            </a:br>
            <a:r>
              <a:rPr lang="en-US" sz="2800" smtClean="0">
                <a:solidFill>
                  <a:srgbClr val="FFFF00"/>
                </a:solidFill>
                <a:latin typeface="Arial" charset="0"/>
              </a:rPr>
              <a:t/>
            </a:r>
            <a:br>
              <a:rPr lang="en-US" sz="2800" smtClean="0">
                <a:solidFill>
                  <a:srgbClr val="FFFF00"/>
                </a:solidFill>
                <a:latin typeface="Arial" charset="0"/>
              </a:rPr>
            </a:br>
            <a:endParaRPr lang="it-IT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304800" y="457200"/>
            <a:ext cx="8077200" cy="607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u="sng">
                <a:solidFill>
                  <a:srgbClr val="FFFF00"/>
                </a:solidFill>
              </a:rPr>
              <a:t>Physical Change</a:t>
            </a:r>
          </a:p>
          <a:p>
            <a:pPr eaLnBrk="0" hangingPunct="0">
              <a:spcBef>
                <a:spcPct val="50000"/>
              </a:spcBef>
            </a:pPr>
            <a:endParaRPr lang="en-US" sz="2800" b="0" u="sng">
              <a:solidFill>
                <a:srgbClr val="FFFF00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US" sz="2800"/>
              <a:t>	</a:t>
            </a:r>
            <a:r>
              <a:rPr lang="en-US" sz="2800">
                <a:solidFill>
                  <a:srgbClr val="FFFF00"/>
                </a:solidFill>
              </a:rPr>
              <a:t>Changes in physical properties</a:t>
            </a:r>
          </a:p>
          <a:p>
            <a:pPr eaLnBrk="0" hangingPunct="0">
              <a:spcBef>
                <a:spcPct val="50000"/>
              </a:spcBef>
              <a:buClr>
                <a:srgbClr val="FF33CC"/>
              </a:buClr>
              <a:buFont typeface="Wingdings" pitchFamily="2" charset="2"/>
              <a:buChar char="l"/>
            </a:pPr>
            <a:r>
              <a:rPr lang="en-US" sz="2800">
                <a:solidFill>
                  <a:srgbClr val="FFFF00"/>
                </a:solidFill>
              </a:rPr>
              <a:t> melting</a:t>
            </a:r>
          </a:p>
          <a:p>
            <a:pPr eaLnBrk="0" hangingPunct="0">
              <a:spcBef>
                <a:spcPct val="50000"/>
              </a:spcBef>
              <a:buClr>
                <a:srgbClr val="FF33CC"/>
              </a:buClr>
              <a:buFont typeface="Wingdings" pitchFamily="2" charset="2"/>
              <a:buChar char="l"/>
            </a:pPr>
            <a:r>
              <a:rPr lang="en-US" sz="2800">
                <a:solidFill>
                  <a:srgbClr val="FFFF00"/>
                </a:solidFill>
              </a:rPr>
              <a:t> boiling</a:t>
            </a:r>
          </a:p>
          <a:p>
            <a:pPr eaLnBrk="0" hangingPunct="0">
              <a:spcBef>
                <a:spcPct val="50000"/>
              </a:spcBef>
              <a:buClr>
                <a:srgbClr val="FF33CC"/>
              </a:buClr>
              <a:buFont typeface="Wingdings" pitchFamily="2" charset="2"/>
              <a:buChar char="l"/>
            </a:pPr>
            <a:r>
              <a:rPr lang="en-US" sz="2800">
                <a:solidFill>
                  <a:srgbClr val="FFFF00"/>
                </a:solidFill>
              </a:rPr>
              <a:t>condensation</a:t>
            </a:r>
          </a:p>
          <a:p>
            <a:pPr eaLnBrk="0" hangingPunct="0">
              <a:spcBef>
                <a:spcPct val="50000"/>
              </a:spcBef>
              <a:buClr>
                <a:srgbClr val="FF33CC"/>
              </a:buClr>
              <a:buFont typeface="Wingdings" pitchFamily="2" charset="2"/>
              <a:buNone/>
            </a:pPr>
            <a:r>
              <a:rPr lang="en-US" sz="2800">
                <a:solidFill>
                  <a:srgbClr val="FFFF00"/>
                </a:solidFill>
              </a:rPr>
              <a:t>	No change occurs in the identity of the substance</a:t>
            </a:r>
          </a:p>
          <a:p>
            <a:pPr eaLnBrk="0" hangingPunct="0">
              <a:spcBef>
                <a:spcPct val="50000"/>
              </a:spcBef>
              <a:buClr>
                <a:srgbClr val="FF33CC"/>
              </a:buClr>
              <a:buFont typeface="Wingdings" pitchFamily="2" charset="2"/>
              <a:buNone/>
            </a:pPr>
            <a:r>
              <a:rPr lang="en-US" sz="2800">
                <a:solidFill>
                  <a:srgbClr val="FF33FF"/>
                </a:solidFill>
              </a:rPr>
              <a:t>	Example:</a:t>
            </a:r>
            <a:r>
              <a:rPr lang="en-US" sz="2800"/>
              <a:t>  </a:t>
            </a:r>
          </a:p>
          <a:p>
            <a:pPr eaLnBrk="0" hangingPunct="0">
              <a:spcBef>
                <a:spcPct val="50000"/>
              </a:spcBef>
              <a:buClr>
                <a:srgbClr val="FF33CC"/>
              </a:buClr>
              <a:buFont typeface="Wingdings" pitchFamily="2" charset="2"/>
              <a:buNone/>
            </a:pPr>
            <a:r>
              <a:rPr lang="en-US" sz="2800"/>
              <a:t>	</a:t>
            </a:r>
            <a:r>
              <a:rPr lang="en-US" sz="2800">
                <a:solidFill>
                  <a:srgbClr val="FFFF00"/>
                </a:solidFill>
              </a:rPr>
              <a:t>Ice , rain, and steam are all water</a:t>
            </a:r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5638800" y="2438400"/>
            <a:ext cx="3292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it-IT" sz="2800" b="0">
              <a:latin typeface="Times New Roman" pitchFamily="18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5791200" y="2438400"/>
          <a:ext cx="3048000" cy="1897063"/>
        </p:xfrm>
        <a:graphic>
          <a:graphicData uri="http://schemas.openxmlformats.org/presentationml/2006/ole">
            <p:oleObj spid="_x0000_s2050" name="Clip" r:id="rId3" imgW="1858680" imgH="1286280" progId="MS_ClipArt_Gallery.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28600" y="533400"/>
            <a:ext cx="8610600" cy="605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u="sng">
                <a:solidFill>
                  <a:srgbClr val="FFFF00"/>
                </a:solidFill>
              </a:rPr>
              <a:t>Chemical Change</a:t>
            </a:r>
          </a:p>
          <a:p>
            <a:pPr eaLnBrk="0" hangingPunct="0">
              <a:spcBef>
                <a:spcPct val="50000"/>
              </a:spcBef>
            </a:pPr>
            <a:endParaRPr lang="en-US" sz="2800" b="0">
              <a:solidFill>
                <a:srgbClr val="FFFF00"/>
              </a:solidFill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rgbClr val="FF33FF"/>
              </a:buClr>
              <a:buSzPct val="110000"/>
              <a:buFont typeface="Wingdings" pitchFamily="2" charset="2"/>
              <a:buChar char="l"/>
            </a:pPr>
            <a:r>
              <a:rPr lang="en-US" sz="3000">
                <a:solidFill>
                  <a:srgbClr val="FFFF00"/>
                </a:solidFill>
              </a:rPr>
              <a:t>Atoms in the reactants are rearranged to form one or more different substances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rgbClr val="FF33FF"/>
              </a:buClr>
              <a:buSzPct val="110000"/>
              <a:buFont typeface="Wingdings" pitchFamily="2" charset="2"/>
              <a:buChar char="l"/>
            </a:pPr>
            <a:r>
              <a:rPr lang="en-US" sz="3000">
                <a:solidFill>
                  <a:srgbClr val="FFFF00"/>
                </a:solidFill>
              </a:rPr>
              <a:t>Old bonds are broken;  new bonds form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rgbClr val="FF33FF"/>
              </a:buClr>
              <a:buSzPct val="110000"/>
              <a:buFont typeface="Wingdings" pitchFamily="2" charset="2"/>
              <a:buNone/>
            </a:pPr>
            <a:r>
              <a:rPr lang="en-US" sz="3000">
                <a:solidFill>
                  <a:srgbClr val="FF9900"/>
                </a:solidFill>
              </a:rPr>
              <a:t>	Examples</a:t>
            </a:r>
            <a:r>
              <a:rPr lang="en-US" sz="3000">
                <a:solidFill>
                  <a:srgbClr val="FFFF00"/>
                </a:solidFill>
              </a:rPr>
              <a:t>: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rgbClr val="FF33FF"/>
              </a:buClr>
              <a:buSzPct val="110000"/>
              <a:buFont typeface="Wingdings" pitchFamily="2" charset="2"/>
              <a:buNone/>
            </a:pPr>
            <a:r>
              <a:rPr lang="en-US" sz="3000"/>
              <a:t>	 </a:t>
            </a:r>
            <a:r>
              <a:rPr lang="en-US" sz="3000">
                <a:solidFill>
                  <a:srgbClr val="FFFF00"/>
                </a:solidFill>
              </a:rPr>
              <a:t>Fe and O</a:t>
            </a:r>
            <a:r>
              <a:rPr lang="en-US" sz="3000" baseline="-25000">
                <a:solidFill>
                  <a:srgbClr val="FFFF00"/>
                </a:solidFill>
              </a:rPr>
              <a:t>2</a:t>
            </a:r>
            <a:r>
              <a:rPr lang="en-US" sz="3000">
                <a:solidFill>
                  <a:srgbClr val="FFFF00"/>
                </a:solidFill>
              </a:rPr>
              <a:t> form rust</a:t>
            </a:r>
            <a:r>
              <a:rPr lang="en-US" sz="3000"/>
              <a:t> </a:t>
            </a:r>
            <a:r>
              <a:rPr lang="en-US" sz="3000">
                <a:solidFill>
                  <a:srgbClr val="FFFF00"/>
                </a:solidFill>
              </a:rPr>
              <a:t>(</a:t>
            </a:r>
            <a:r>
              <a:rPr lang="en-US" sz="3000">
                <a:solidFill>
                  <a:srgbClr val="FF9900"/>
                </a:solidFill>
              </a:rPr>
              <a:t>Fe</a:t>
            </a:r>
            <a:r>
              <a:rPr lang="en-US" sz="3000" baseline="-25000">
                <a:solidFill>
                  <a:srgbClr val="FF9900"/>
                </a:solidFill>
              </a:rPr>
              <a:t>2</a:t>
            </a:r>
            <a:r>
              <a:rPr lang="en-US" sz="3000">
                <a:solidFill>
                  <a:srgbClr val="FF9900"/>
                </a:solidFill>
              </a:rPr>
              <a:t>O</a:t>
            </a:r>
            <a:r>
              <a:rPr lang="en-US" sz="3000" baseline="-25000">
                <a:solidFill>
                  <a:srgbClr val="FF9900"/>
                </a:solidFill>
              </a:rPr>
              <a:t>3</a:t>
            </a:r>
            <a:r>
              <a:rPr lang="en-US" sz="3000">
                <a:solidFill>
                  <a:srgbClr val="FFFF00"/>
                </a:solidFill>
              </a:rPr>
              <a:t>)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rgbClr val="FF33FF"/>
              </a:buClr>
              <a:buSzPct val="110000"/>
              <a:buFont typeface="Wingdings" pitchFamily="2" charset="2"/>
              <a:buNone/>
            </a:pPr>
            <a:r>
              <a:rPr lang="en-US" sz="3000"/>
              <a:t>	</a:t>
            </a:r>
            <a:r>
              <a:rPr lang="en-US" sz="3000">
                <a:solidFill>
                  <a:srgbClr val="FFFF00"/>
                </a:solidFill>
              </a:rPr>
              <a:t>Ag and S form tarnish</a:t>
            </a:r>
            <a:r>
              <a:rPr lang="en-US" sz="3000"/>
              <a:t> </a:t>
            </a:r>
            <a:r>
              <a:rPr lang="en-US" sz="3000">
                <a:solidFill>
                  <a:srgbClr val="FFFF00"/>
                </a:solidFill>
              </a:rPr>
              <a:t>(</a:t>
            </a:r>
            <a:r>
              <a:rPr lang="en-US" sz="3000">
                <a:solidFill>
                  <a:srgbClr val="6600FF"/>
                </a:solidFill>
              </a:rPr>
              <a:t>Ag</a:t>
            </a:r>
            <a:r>
              <a:rPr lang="en-US" sz="3000" baseline="-25000">
                <a:solidFill>
                  <a:srgbClr val="6600FF"/>
                </a:solidFill>
              </a:rPr>
              <a:t>2</a:t>
            </a:r>
            <a:r>
              <a:rPr lang="en-US" sz="3000">
                <a:solidFill>
                  <a:srgbClr val="6600FF"/>
                </a:solidFill>
              </a:rPr>
              <a:t>S</a:t>
            </a:r>
            <a:r>
              <a:rPr lang="en-US" sz="3000">
                <a:solidFill>
                  <a:srgbClr val="FFFF00"/>
                </a:solidFill>
              </a:rPr>
              <a:t>)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rgbClr val="FF33FF"/>
              </a:buClr>
              <a:buSzPct val="110000"/>
              <a:buFont typeface="Wingdings" pitchFamily="2" charset="2"/>
              <a:buNone/>
            </a:pPr>
            <a:endParaRPr lang="en-US" sz="30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52400" y="228600"/>
            <a:ext cx="8763000" cy="650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600" b="0" dirty="0">
                <a:cs typeface="Times New Roman" pitchFamily="18" charset="0"/>
              </a:rPr>
              <a:t>The </a:t>
            </a:r>
            <a:r>
              <a:rPr lang="it-IT" sz="1600" b="0" dirty="0" err="1">
                <a:cs typeface="Times New Roman" pitchFamily="18" charset="0"/>
              </a:rPr>
              <a:t>following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is</a:t>
            </a:r>
            <a:r>
              <a:rPr lang="it-IT" sz="1600" b="0" dirty="0">
                <a:cs typeface="Times New Roman" pitchFamily="18" charset="0"/>
              </a:rPr>
              <a:t> a </a:t>
            </a:r>
            <a:r>
              <a:rPr lang="it-IT" sz="1600" b="0" dirty="0" err="1">
                <a:cs typeface="Times New Roman" pitchFamily="18" charset="0"/>
              </a:rPr>
              <a:t>list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of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evidence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that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i="1" dirty="0">
                <a:cs typeface="Times New Roman" pitchFamily="18" charset="0"/>
              </a:rPr>
              <a:t>can</a:t>
            </a:r>
            <a:r>
              <a:rPr lang="it-IT" sz="1600" b="0" dirty="0">
                <a:cs typeface="Times New Roman" pitchFamily="18" charset="0"/>
              </a:rPr>
              <a:t> indicate </a:t>
            </a:r>
            <a:r>
              <a:rPr lang="it-IT" sz="1600" b="0" dirty="0" err="1">
                <a:cs typeface="Times New Roman" pitchFamily="18" charset="0"/>
              </a:rPr>
              <a:t>that</a:t>
            </a:r>
            <a:r>
              <a:rPr lang="it-IT" sz="1600" b="0" dirty="0">
                <a:cs typeface="Times New Roman" pitchFamily="18" charset="0"/>
              </a:rPr>
              <a:t> a </a:t>
            </a:r>
            <a:r>
              <a:rPr lang="it-IT" sz="1600" b="0" dirty="0" err="1">
                <a:cs typeface="Times New Roman" pitchFamily="18" charset="0"/>
              </a:rPr>
              <a:t>chemical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change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took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place</a:t>
            </a:r>
            <a:r>
              <a:rPr lang="it-IT" sz="1600" b="0" dirty="0">
                <a:cs typeface="Times New Roman" pitchFamily="18" charset="0"/>
              </a:rPr>
              <a:t>. Note </a:t>
            </a:r>
            <a:r>
              <a:rPr lang="it-IT" sz="1600" b="0" dirty="0" err="1">
                <a:cs typeface="Times New Roman" pitchFamily="18" charset="0"/>
              </a:rPr>
              <a:t>that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this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evidence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is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not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exclusive</a:t>
            </a:r>
            <a:r>
              <a:rPr lang="it-IT" sz="1600" b="0" dirty="0">
                <a:cs typeface="Times New Roman" pitchFamily="18" charset="0"/>
              </a:rPr>
              <a:t>. </a:t>
            </a:r>
            <a:r>
              <a:rPr lang="it-IT" sz="1600" b="0" dirty="0" err="1">
                <a:cs typeface="Times New Roman" pitchFamily="18" charset="0"/>
              </a:rPr>
              <a:t>For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example</a:t>
            </a:r>
            <a:r>
              <a:rPr lang="it-IT" sz="1600" b="0" dirty="0">
                <a:cs typeface="Times New Roman" pitchFamily="18" charset="0"/>
              </a:rPr>
              <a:t>, </a:t>
            </a:r>
            <a:r>
              <a:rPr lang="it-IT" sz="1600" b="0" dirty="0" err="1">
                <a:cs typeface="Times New Roman" pitchFamily="18" charset="0"/>
              </a:rPr>
              <a:t>placing</a:t>
            </a:r>
            <a:r>
              <a:rPr lang="it-IT" sz="1600" b="0" dirty="0">
                <a:cs typeface="Times New Roman" pitchFamily="18" charset="0"/>
              </a:rPr>
              <a:t> a </a:t>
            </a:r>
            <a:r>
              <a:rPr lang="it-IT" sz="1600" b="0" dirty="0" err="1">
                <a:cs typeface="Times New Roman" pitchFamily="18" charset="0"/>
              </a:rPr>
              <a:t>pot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of</a:t>
            </a:r>
            <a:r>
              <a:rPr lang="it-IT" sz="1600" b="0" dirty="0">
                <a:cs typeface="Times New Roman" pitchFamily="18" charset="0"/>
              </a:rPr>
              <a:t> water on a hot </a:t>
            </a:r>
            <a:r>
              <a:rPr lang="it-IT" sz="1600" b="0" dirty="0" err="1">
                <a:cs typeface="Times New Roman" pitchFamily="18" charset="0"/>
              </a:rPr>
              <a:t>stove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element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causes</a:t>
            </a:r>
            <a:r>
              <a:rPr lang="it-IT" sz="1600" b="0" dirty="0">
                <a:cs typeface="Times New Roman" pitchFamily="18" charset="0"/>
              </a:rPr>
              <a:t> a </a:t>
            </a:r>
            <a:r>
              <a:rPr lang="it-IT" sz="1600" b="0" dirty="0" err="1">
                <a:cs typeface="Times New Roman" pitchFamily="18" charset="0"/>
              </a:rPr>
              <a:t>change</a:t>
            </a:r>
            <a:r>
              <a:rPr lang="it-IT" sz="1600" b="0" dirty="0">
                <a:cs typeface="Times New Roman" pitchFamily="18" charset="0"/>
              </a:rPr>
              <a:t> in temperature and a gas </a:t>
            </a:r>
            <a:r>
              <a:rPr lang="it-IT" sz="1600" b="0" dirty="0" err="1">
                <a:cs typeface="Times New Roman" pitchFamily="18" charset="0"/>
              </a:rPr>
              <a:t>to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be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released</a:t>
            </a:r>
            <a:r>
              <a:rPr lang="it-IT" sz="1600" b="0" dirty="0">
                <a:cs typeface="Times New Roman" pitchFamily="18" charset="0"/>
              </a:rPr>
              <a:t> (water </a:t>
            </a:r>
            <a:r>
              <a:rPr lang="it-IT" sz="1600" b="0" dirty="0" err="1">
                <a:cs typeface="Times New Roman" pitchFamily="18" charset="0"/>
              </a:rPr>
              <a:t>vapour</a:t>
            </a:r>
            <a:r>
              <a:rPr lang="it-IT" sz="1600" b="0" dirty="0">
                <a:cs typeface="Times New Roman" pitchFamily="18" charset="0"/>
              </a:rPr>
              <a:t>) </a:t>
            </a:r>
            <a:r>
              <a:rPr lang="it-IT" sz="1600" b="0" dirty="0" err="1">
                <a:cs typeface="Times New Roman" pitchFamily="18" charset="0"/>
              </a:rPr>
              <a:t>but</a:t>
            </a:r>
            <a:r>
              <a:rPr lang="it-IT" sz="1600" b="0" dirty="0">
                <a:cs typeface="Times New Roman" pitchFamily="18" charset="0"/>
              </a:rPr>
              <a:t> a </a:t>
            </a:r>
            <a:r>
              <a:rPr lang="it-IT" sz="1600" b="0" dirty="0" err="1">
                <a:cs typeface="Times New Roman" pitchFamily="18" charset="0"/>
              </a:rPr>
              <a:t>chemical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change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did</a:t>
            </a:r>
            <a:r>
              <a:rPr lang="it-IT" sz="1600" b="0" dirty="0">
                <a:cs typeface="Times New Roman" pitchFamily="18" charset="0"/>
              </a:rPr>
              <a:t> </a:t>
            </a:r>
            <a:r>
              <a:rPr lang="it-IT" sz="1600" b="0" dirty="0" err="1">
                <a:cs typeface="Times New Roman" pitchFamily="18" charset="0"/>
              </a:rPr>
              <a:t>not</a:t>
            </a:r>
            <a:r>
              <a:rPr lang="it-IT" sz="1600" b="0" dirty="0">
                <a:cs typeface="Times New Roman" pitchFamily="18" charset="0"/>
              </a:rPr>
              <a:t> take </a:t>
            </a:r>
            <a:r>
              <a:rPr lang="it-IT" sz="1600" b="0" dirty="0" err="1">
                <a:cs typeface="Times New Roman" pitchFamily="18" charset="0"/>
              </a:rPr>
              <a:t>place</a:t>
            </a:r>
            <a:r>
              <a:rPr lang="it-IT" sz="1600" b="0" dirty="0">
                <a:cs typeface="Times New Roman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endParaRPr lang="it-IT" sz="1600" b="0" dirty="0">
              <a:solidFill>
                <a:schemeClr val="bg1"/>
              </a:solidFill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it-IT" sz="1600" b="0" dirty="0">
              <a:cs typeface="Times New Roman" pitchFamily="18" charset="0"/>
            </a:endParaRPr>
          </a:p>
          <a:p>
            <a:pPr lvl="1" eaLnBrk="0" hangingPunct="0">
              <a:spcBef>
                <a:spcPct val="50000"/>
              </a:spcBef>
              <a:buFontTx/>
              <a:buChar char="•"/>
            </a:pPr>
            <a:r>
              <a:rPr lang="it-IT" sz="1800" b="0" dirty="0">
                <a:solidFill>
                  <a:srgbClr val="FFFF00"/>
                </a:solidFill>
              </a:rPr>
              <a:t> the </a:t>
            </a:r>
            <a:r>
              <a:rPr lang="it-IT" sz="1800" b="0" dirty="0" err="1">
                <a:solidFill>
                  <a:srgbClr val="FFFF00"/>
                </a:solidFill>
              </a:rPr>
              <a:t>formation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of</a:t>
            </a:r>
            <a:r>
              <a:rPr lang="it-IT" sz="1800" b="0" dirty="0">
                <a:solidFill>
                  <a:srgbClr val="FFFF00"/>
                </a:solidFill>
              </a:rPr>
              <a:t> gas</a:t>
            </a:r>
          </a:p>
          <a:p>
            <a:pPr lvl="1" eaLnBrk="0" hangingPunct="0">
              <a:spcBef>
                <a:spcPct val="50000"/>
              </a:spcBef>
              <a:buFontTx/>
              <a:buChar char="•"/>
            </a:pP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change</a:t>
            </a:r>
            <a:r>
              <a:rPr lang="it-IT" sz="1800" b="0" dirty="0">
                <a:solidFill>
                  <a:srgbClr val="FFFF00"/>
                </a:solidFill>
              </a:rPr>
              <a:t> in </a:t>
            </a:r>
            <a:r>
              <a:rPr lang="it-IT" sz="1800" b="0" dirty="0" err="1">
                <a:solidFill>
                  <a:srgbClr val="FFFF00"/>
                </a:solidFill>
              </a:rPr>
              <a:t>colour</a:t>
            </a:r>
            <a:r>
              <a:rPr lang="it-IT" sz="1800" b="0" dirty="0">
                <a:solidFill>
                  <a:srgbClr val="FFFF00"/>
                </a:solidFill>
              </a:rPr>
              <a:t> (e.g., </a:t>
            </a:r>
            <a:r>
              <a:rPr lang="it-IT" sz="1800" b="0" dirty="0" err="1">
                <a:solidFill>
                  <a:srgbClr val="FFFF00"/>
                </a:solidFill>
              </a:rPr>
              <a:t>rusting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of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iron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causes</a:t>
            </a:r>
            <a:r>
              <a:rPr lang="it-IT" sz="1800" b="0" dirty="0">
                <a:solidFill>
                  <a:srgbClr val="FFFF00"/>
                </a:solidFill>
              </a:rPr>
              <a:t> a </a:t>
            </a:r>
            <a:r>
              <a:rPr lang="it-IT" sz="1800" b="0" dirty="0" err="1">
                <a:solidFill>
                  <a:srgbClr val="FFFF00"/>
                </a:solidFill>
              </a:rPr>
              <a:t>change</a:t>
            </a:r>
            <a:r>
              <a:rPr lang="it-IT" sz="1800" b="0" dirty="0">
                <a:solidFill>
                  <a:srgbClr val="FFFF00"/>
                </a:solidFill>
              </a:rPr>
              <a:t> in </a:t>
            </a:r>
            <a:r>
              <a:rPr lang="it-IT" sz="1800" b="0" dirty="0" err="1">
                <a:solidFill>
                  <a:srgbClr val="FFFF00"/>
                </a:solidFill>
              </a:rPr>
              <a:t>colour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from</a:t>
            </a:r>
            <a:r>
              <a:rPr lang="it-IT" sz="1800" b="0" dirty="0">
                <a:solidFill>
                  <a:srgbClr val="FFFF00"/>
                </a:solidFill>
              </a:rPr>
              <a:t> silver </a:t>
            </a:r>
            <a:r>
              <a:rPr lang="it-IT" sz="1800" b="0" dirty="0" err="1">
                <a:solidFill>
                  <a:srgbClr val="FFFF00"/>
                </a:solidFill>
              </a:rPr>
              <a:t>to</a:t>
            </a:r>
            <a:r>
              <a:rPr lang="it-IT" sz="1800" b="0" dirty="0">
                <a:solidFill>
                  <a:srgbClr val="FFFF00"/>
                </a:solidFill>
              </a:rPr>
              <a:t>     </a:t>
            </a:r>
            <a:r>
              <a:rPr lang="it-IT" sz="1800" b="0" dirty="0" err="1">
                <a:solidFill>
                  <a:srgbClr val="FFFF00"/>
                </a:solidFill>
              </a:rPr>
              <a:t>reddish-brown</a:t>
            </a:r>
            <a:r>
              <a:rPr lang="it-IT" sz="1800" b="0" dirty="0">
                <a:solidFill>
                  <a:srgbClr val="FFFF00"/>
                </a:solidFill>
              </a:rPr>
              <a:t>) </a:t>
            </a:r>
          </a:p>
          <a:p>
            <a:pPr lvl="1" eaLnBrk="0" hangingPunct="0">
              <a:spcBef>
                <a:spcPct val="50000"/>
              </a:spcBef>
              <a:buFontTx/>
              <a:buChar char="•"/>
            </a:pP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change</a:t>
            </a:r>
            <a:r>
              <a:rPr lang="it-IT" sz="1800" b="0" dirty="0">
                <a:solidFill>
                  <a:srgbClr val="FFFF00"/>
                </a:solidFill>
              </a:rPr>
              <a:t> in temperature or </a:t>
            </a:r>
            <a:r>
              <a:rPr lang="it-IT" sz="1800" b="0" dirty="0" err="1">
                <a:solidFill>
                  <a:srgbClr val="FFFF00"/>
                </a:solidFill>
              </a:rPr>
              <a:t>energy</a:t>
            </a:r>
            <a:r>
              <a:rPr lang="it-IT" sz="1800" b="0" dirty="0">
                <a:solidFill>
                  <a:srgbClr val="FFFF00"/>
                </a:solidFill>
              </a:rPr>
              <a:t>, </a:t>
            </a:r>
            <a:r>
              <a:rPr lang="it-IT" sz="1800" b="0" dirty="0" err="1">
                <a:solidFill>
                  <a:srgbClr val="FFFF00"/>
                </a:solidFill>
              </a:rPr>
              <a:t>such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as</a:t>
            </a:r>
            <a:r>
              <a:rPr lang="it-IT" sz="1800" b="0" dirty="0">
                <a:solidFill>
                  <a:srgbClr val="FFFF00"/>
                </a:solidFill>
              </a:rPr>
              <a:t> the production (</a:t>
            </a:r>
            <a:r>
              <a:rPr lang="it-IT" sz="1800" b="0" dirty="0" err="1">
                <a:solidFill>
                  <a:srgbClr val="FFFF00"/>
                </a:solidFill>
              </a:rPr>
              <a:t>exothermic</a:t>
            </a:r>
            <a:r>
              <a:rPr lang="it-IT" sz="1800" b="0" dirty="0">
                <a:solidFill>
                  <a:srgbClr val="FFFF00"/>
                </a:solidFill>
              </a:rPr>
              <a:t>) or loss (</a:t>
            </a:r>
            <a:r>
              <a:rPr lang="it-IT" sz="1800" b="0" dirty="0" err="1">
                <a:solidFill>
                  <a:srgbClr val="FFFF00"/>
                </a:solidFill>
              </a:rPr>
              <a:t>endothermic</a:t>
            </a:r>
            <a:r>
              <a:rPr lang="it-IT" sz="1800" b="0" dirty="0">
                <a:solidFill>
                  <a:srgbClr val="FFFF00"/>
                </a:solidFill>
              </a:rPr>
              <a:t>) </a:t>
            </a:r>
            <a:r>
              <a:rPr lang="it-IT" sz="1800" b="0" dirty="0" err="1">
                <a:solidFill>
                  <a:srgbClr val="FFFF00"/>
                </a:solidFill>
              </a:rPr>
              <a:t>of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heat</a:t>
            </a:r>
            <a:endParaRPr lang="it-IT" sz="1800" b="0" dirty="0">
              <a:solidFill>
                <a:srgbClr val="FFFF00"/>
              </a:solidFill>
            </a:endParaRPr>
          </a:p>
          <a:p>
            <a:pPr lvl="1" eaLnBrk="0" hangingPunct="0">
              <a:spcBef>
                <a:spcPct val="50000"/>
              </a:spcBef>
              <a:buFontTx/>
              <a:buChar char="•"/>
            </a:pPr>
            <a:r>
              <a:rPr lang="it-IT" sz="1800" b="0" dirty="0">
                <a:solidFill>
                  <a:srgbClr val="FFFF00"/>
                </a:solidFill>
              </a:rPr>
              <a:t> production </a:t>
            </a:r>
            <a:r>
              <a:rPr lang="it-IT" sz="1800" b="0" dirty="0" err="1">
                <a:solidFill>
                  <a:srgbClr val="FFFF00"/>
                </a:solidFill>
              </a:rPr>
              <a:t>of</a:t>
            </a:r>
            <a:r>
              <a:rPr lang="it-IT" sz="1800" b="0" dirty="0">
                <a:solidFill>
                  <a:srgbClr val="FFFF00"/>
                </a:solidFill>
              </a:rPr>
              <a:t> light, </a:t>
            </a:r>
            <a:r>
              <a:rPr lang="it-IT" sz="1800" b="0" dirty="0" err="1">
                <a:solidFill>
                  <a:srgbClr val="FFFF00"/>
                </a:solidFill>
              </a:rPr>
              <a:t>whether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visible</a:t>
            </a:r>
            <a:r>
              <a:rPr lang="it-IT" sz="1800" b="0" dirty="0">
                <a:solidFill>
                  <a:srgbClr val="FFFF00"/>
                </a:solidFill>
              </a:rPr>
              <a:t> or </a:t>
            </a:r>
            <a:r>
              <a:rPr lang="it-IT" sz="1800" b="0" dirty="0" err="1">
                <a:solidFill>
                  <a:srgbClr val="FFFF00"/>
                </a:solidFill>
              </a:rPr>
              <a:t>invisible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</a:p>
          <a:p>
            <a:pPr lvl="1" eaLnBrk="0" hangingPunct="0">
              <a:spcBef>
                <a:spcPct val="50000"/>
              </a:spcBef>
              <a:buFontTx/>
              <a:buChar char="•"/>
            </a:pPr>
            <a:r>
              <a:rPr lang="it-IT" sz="1800" b="0" dirty="0">
                <a:solidFill>
                  <a:srgbClr val="FFFF00"/>
                </a:solidFill>
              </a:rPr>
              <a:t> the </a:t>
            </a:r>
            <a:r>
              <a:rPr lang="it-IT" sz="1800" b="0" dirty="0" err="1">
                <a:solidFill>
                  <a:srgbClr val="FFFF00"/>
                </a:solidFill>
              </a:rPr>
              <a:t>appearance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of</a:t>
            </a:r>
            <a:r>
              <a:rPr lang="it-IT" sz="1800" b="0" dirty="0">
                <a:solidFill>
                  <a:srgbClr val="FFFF00"/>
                </a:solidFill>
              </a:rPr>
              <a:t> a </a:t>
            </a:r>
            <a:r>
              <a:rPr lang="it-IT" sz="1800" b="0" dirty="0" err="1">
                <a:solidFill>
                  <a:srgbClr val="FFFF00"/>
                </a:solidFill>
              </a:rPr>
              <a:t>new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substance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</a:p>
          <a:p>
            <a:pPr lvl="1" eaLnBrk="0" hangingPunct="0">
              <a:spcBef>
                <a:spcPct val="50000"/>
              </a:spcBef>
              <a:buFontTx/>
              <a:buChar char="•"/>
            </a:pPr>
            <a:r>
              <a:rPr lang="it-IT" sz="1800" b="0" dirty="0">
                <a:solidFill>
                  <a:srgbClr val="FFFF00"/>
                </a:solidFill>
              </a:rPr>
              <a:t> a </a:t>
            </a:r>
            <a:r>
              <a:rPr lang="it-IT" sz="1800" b="0" dirty="0" err="1">
                <a:solidFill>
                  <a:srgbClr val="FFFF00"/>
                </a:solidFill>
              </a:rPr>
              <a:t>change</a:t>
            </a:r>
            <a:r>
              <a:rPr lang="it-IT" sz="1800" b="0" dirty="0">
                <a:solidFill>
                  <a:srgbClr val="FFFF00"/>
                </a:solidFill>
              </a:rPr>
              <a:t> in </a:t>
            </a:r>
            <a:r>
              <a:rPr lang="it-IT" sz="1800" b="0" dirty="0" err="1">
                <a:solidFill>
                  <a:srgbClr val="FFFF00"/>
                </a:solidFill>
              </a:rPr>
              <a:t>amount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of</a:t>
            </a:r>
            <a:r>
              <a:rPr lang="it-IT" sz="1800" b="0" dirty="0">
                <a:solidFill>
                  <a:srgbClr val="FFFF00"/>
                </a:solidFill>
              </a:rPr>
              <a:t> a </a:t>
            </a:r>
            <a:r>
              <a:rPr lang="it-IT" sz="1800" b="0" dirty="0" err="1">
                <a:solidFill>
                  <a:srgbClr val="FFFF00"/>
                </a:solidFill>
              </a:rPr>
              <a:t>starting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substance</a:t>
            </a:r>
            <a:endParaRPr lang="it-IT" sz="1800" b="0" dirty="0">
              <a:solidFill>
                <a:srgbClr val="FFFF00"/>
              </a:solidFill>
            </a:endParaRPr>
          </a:p>
          <a:p>
            <a:pPr lvl="1" eaLnBrk="0" hangingPunct="0">
              <a:spcBef>
                <a:spcPct val="50000"/>
              </a:spcBef>
              <a:buFontTx/>
              <a:buChar char="•"/>
            </a:pP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when</a:t>
            </a:r>
            <a:r>
              <a:rPr lang="it-IT" sz="1800" b="0" dirty="0">
                <a:solidFill>
                  <a:srgbClr val="FFFF00"/>
                </a:solidFill>
              </a:rPr>
              <a:t> a </a:t>
            </a:r>
            <a:r>
              <a:rPr lang="it-IT" sz="1800" b="0" dirty="0" err="1">
                <a:solidFill>
                  <a:srgbClr val="FFFF00"/>
                </a:solidFill>
              </a:rPr>
              <a:t>change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has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occurred</a:t>
            </a:r>
            <a:r>
              <a:rPr lang="it-IT" sz="1800" b="0" dirty="0">
                <a:solidFill>
                  <a:srgbClr val="FFFF00"/>
                </a:solidFill>
              </a:rPr>
              <a:t> and the </a:t>
            </a:r>
            <a:r>
              <a:rPr lang="it-IT" sz="1800" b="0" dirty="0" err="1">
                <a:solidFill>
                  <a:srgbClr val="FFFF00"/>
                </a:solidFill>
              </a:rPr>
              <a:t>ending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result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is</a:t>
            </a:r>
            <a:r>
              <a:rPr lang="it-IT" sz="1800" b="0" dirty="0">
                <a:solidFill>
                  <a:srgbClr val="FFFF00"/>
                </a:solidFill>
              </a:rPr>
              <a:t> a </a:t>
            </a:r>
            <a:r>
              <a:rPr lang="it-IT" sz="1800" b="0" dirty="0" err="1">
                <a:solidFill>
                  <a:srgbClr val="FFFF00"/>
                </a:solidFill>
              </a:rPr>
              <a:t>new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  <a:r>
              <a:rPr lang="it-IT" sz="1800" b="0" dirty="0" err="1">
                <a:solidFill>
                  <a:srgbClr val="FFFF00"/>
                </a:solidFill>
              </a:rPr>
              <a:t>substance</a:t>
            </a:r>
            <a:r>
              <a:rPr lang="it-IT" sz="1800" b="0" dirty="0">
                <a:solidFill>
                  <a:srgbClr val="FFFF00"/>
                </a:solidFill>
              </a:rPr>
              <a:t> </a:t>
            </a:r>
          </a:p>
          <a:p>
            <a:pPr lvl="1" eaLnBrk="0" hangingPunct="0">
              <a:spcBef>
                <a:spcPct val="50000"/>
              </a:spcBef>
            </a:pPr>
            <a:endParaRPr lang="it-IT" sz="1800" b="0" dirty="0">
              <a:solidFill>
                <a:srgbClr val="FFFF00"/>
              </a:solidFill>
            </a:endParaRPr>
          </a:p>
          <a:p>
            <a:pPr lvl="1" eaLnBrk="0" hangingPunct="0">
              <a:spcBef>
                <a:spcPct val="50000"/>
              </a:spcBef>
            </a:pPr>
            <a:r>
              <a:rPr lang="it-IT" sz="1400" b="0" dirty="0" err="1">
                <a:solidFill>
                  <a:srgbClr val="00FF00"/>
                </a:solidFill>
              </a:rPr>
              <a:t>Examples</a:t>
            </a:r>
            <a:r>
              <a:rPr lang="it-IT" sz="1400" b="0" dirty="0">
                <a:solidFill>
                  <a:srgbClr val="00FF00"/>
                </a:solidFill>
              </a:rPr>
              <a:t>: </a:t>
            </a:r>
            <a:r>
              <a:rPr lang="it-IT" sz="1400" b="0" dirty="0" err="1">
                <a:solidFill>
                  <a:srgbClr val="00FF00"/>
                </a:solidFill>
              </a:rPr>
              <a:t>baking</a:t>
            </a:r>
            <a:r>
              <a:rPr lang="it-IT" sz="1400" b="0" dirty="0">
                <a:solidFill>
                  <a:srgbClr val="00FF00"/>
                </a:solidFill>
              </a:rPr>
              <a:t> a </a:t>
            </a:r>
            <a:r>
              <a:rPr lang="it-IT" sz="1400" b="0" dirty="0" err="1">
                <a:solidFill>
                  <a:srgbClr val="00FF00"/>
                </a:solidFill>
              </a:rPr>
              <a:t>cake</a:t>
            </a:r>
            <a:r>
              <a:rPr lang="it-IT" sz="1400" b="0" dirty="0">
                <a:solidFill>
                  <a:srgbClr val="00FF00"/>
                </a:solidFill>
              </a:rPr>
              <a:t>, a </a:t>
            </a:r>
            <a:r>
              <a:rPr lang="it-IT" sz="1400" b="0" dirty="0" err="1">
                <a:solidFill>
                  <a:srgbClr val="00FF00"/>
                </a:solidFill>
              </a:rPr>
              <a:t>rusty</a:t>
            </a:r>
            <a:r>
              <a:rPr lang="it-IT" sz="1400" b="0" dirty="0">
                <a:solidFill>
                  <a:srgbClr val="00FF00"/>
                </a:solidFill>
              </a:rPr>
              <a:t> </a:t>
            </a:r>
            <a:r>
              <a:rPr lang="it-IT" sz="1400" b="0" dirty="0" err="1">
                <a:solidFill>
                  <a:srgbClr val="00FF00"/>
                </a:solidFill>
              </a:rPr>
              <a:t>nail</a:t>
            </a:r>
            <a:r>
              <a:rPr lang="it-IT" sz="1400" b="0" dirty="0">
                <a:solidFill>
                  <a:srgbClr val="00FF00"/>
                </a:solidFill>
              </a:rPr>
              <a:t>, </a:t>
            </a:r>
            <a:r>
              <a:rPr lang="it-IT" sz="1400" b="0" dirty="0" err="1">
                <a:solidFill>
                  <a:srgbClr val="00FF00"/>
                </a:solidFill>
              </a:rPr>
              <a:t>fireworks</a:t>
            </a:r>
            <a:r>
              <a:rPr lang="it-IT" sz="1400" b="0" dirty="0">
                <a:solidFill>
                  <a:srgbClr val="00FF00"/>
                </a:solidFill>
              </a:rPr>
              <a:t>, </a:t>
            </a:r>
            <a:r>
              <a:rPr lang="it-IT" sz="1400" b="0" dirty="0" err="1">
                <a:solidFill>
                  <a:srgbClr val="00FF00"/>
                </a:solidFill>
              </a:rPr>
              <a:t>vitamins</a:t>
            </a:r>
            <a:r>
              <a:rPr lang="it-IT" sz="1400" b="0" dirty="0">
                <a:solidFill>
                  <a:srgbClr val="00FF00"/>
                </a:solidFill>
              </a:rPr>
              <a:t> </a:t>
            </a:r>
            <a:r>
              <a:rPr lang="it-IT" sz="1400" b="0" dirty="0" err="1">
                <a:solidFill>
                  <a:srgbClr val="00FF00"/>
                </a:solidFill>
              </a:rPr>
              <a:t>changing</a:t>
            </a:r>
            <a:r>
              <a:rPr lang="it-IT" sz="1400" b="0" dirty="0">
                <a:solidFill>
                  <a:srgbClr val="00FF00"/>
                </a:solidFill>
              </a:rPr>
              <a:t> color in </a:t>
            </a:r>
            <a:r>
              <a:rPr lang="it-IT" sz="1400" b="0" dirty="0" err="1">
                <a:solidFill>
                  <a:srgbClr val="00FF00"/>
                </a:solidFill>
              </a:rPr>
              <a:t>sunlight</a:t>
            </a:r>
            <a:r>
              <a:rPr lang="it-IT" sz="1400" b="0" dirty="0">
                <a:solidFill>
                  <a:srgbClr val="00FF00"/>
                </a:solidFill>
              </a:rPr>
              <a:t>, a </a:t>
            </a:r>
            <a:r>
              <a:rPr lang="it-IT" sz="1400" b="0" dirty="0" err="1">
                <a:solidFill>
                  <a:srgbClr val="00FF00"/>
                </a:solidFill>
              </a:rPr>
              <a:t>candle</a:t>
            </a:r>
            <a:r>
              <a:rPr lang="it-IT" sz="1400" b="0" dirty="0">
                <a:solidFill>
                  <a:srgbClr val="00FF00"/>
                </a:solidFill>
              </a:rPr>
              <a:t> </a:t>
            </a:r>
            <a:r>
              <a:rPr lang="it-IT" sz="1400" b="0" dirty="0" err="1">
                <a:solidFill>
                  <a:srgbClr val="00FF00"/>
                </a:solidFill>
              </a:rPr>
              <a:t>burning</a:t>
            </a:r>
            <a:r>
              <a:rPr lang="it-IT" sz="1400" b="0" dirty="0">
                <a:solidFill>
                  <a:srgbClr val="00FF00"/>
                </a:solidFill>
              </a:rPr>
              <a:t>, </a:t>
            </a:r>
            <a:r>
              <a:rPr lang="it-IT" sz="1400" b="0" dirty="0" err="1">
                <a:solidFill>
                  <a:srgbClr val="00FF00"/>
                </a:solidFill>
              </a:rPr>
              <a:t>an</a:t>
            </a:r>
            <a:r>
              <a:rPr lang="it-IT" sz="1400" b="0" dirty="0">
                <a:solidFill>
                  <a:srgbClr val="00FF00"/>
                </a:solidFill>
              </a:rPr>
              <a:t> </a:t>
            </a:r>
            <a:r>
              <a:rPr lang="it-IT" sz="1400" b="0" dirty="0" err="1">
                <a:solidFill>
                  <a:srgbClr val="00FF00"/>
                </a:solidFill>
              </a:rPr>
              <a:t>egg</a:t>
            </a:r>
            <a:r>
              <a:rPr lang="it-IT" sz="1400" b="0" dirty="0">
                <a:solidFill>
                  <a:srgbClr val="00FF00"/>
                </a:solidFill>
              </a:rPr>
              <a:t> </a:t>
            </a:r>
            <a:r>
              <a:rPr lang="it-IT" sz="1400" b="0" dirty="0" err="1">
                <a:solidFill>
                  <a:srgbClr val="00FF00"/>
                </a:solidFill>
              </a:rPr>
              <a:t>being</a:t>
            </a:r>
            <a:r>
              <a:rPr lang="it-IT" sz="1400" b="0" dirty="0">
                <a:solidFill>
                  <a:srgbClr val="00FF00"/>
                </a:solidFill>
              </a:rPr>
              <a:t> </a:t>
            </a:r>
            <a:r>
              <a:rPr lang="it-IT" sz="1400" b="0" dirty="0" err="1">
                <a:solidFill>
                  <a:srgbClr val="00FF00"/>
                </a:solidFill>
              </a:rPr>
              <a:t>fried</a:t>
            </a:r>
            <a:r>
              <a:rPr lang="it-IT" sz="1400" b="0" dirty="0">
                <a:solidFill>
                  <a:srgbClr val="00FF00"/>
                </a:solidFill>
              </a:rPr>
              <a:t>, etc. </a:t>
            </a:r>
          </a:p>
          <a:p>
            <a:pPr eaLnBrk="0" hangingPunct="0">
              <a:spcBef>
                <a:spcPct val="50000"/>
              </a:spcBef>
            </a:pPr>
            <a:endParaRPr lang="it-IT" sz="1400" b="0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04800" y="304800"/>
            <a:ext cx="8229600" cy="672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u="sng">
                <a:solidFill>
                  <a:srgbClr val="FFFF00"/>
                </a:solidFill>
              </a:rPr>
              <a:t>Learning Check E1</a:t>
            </a:r>
          </a:p>
          <a:p>
            <a:pPr eaLnBrk="0" hangingPunct="0">
              <a:spcBef>
                <a:spcPct val="50000"/>
              </a:spcBef>
            </a:pPr>
            <a:endParaRPr lang="en-US" sz="2800" b="0" u="sng">
              <a:solidFill>
                <a:srgbClr val="FFFF00"/>
              </a:solidFill>
            </a:endParaRP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3000">
                <a:solidFill>
                  <a:srgbClr val="FFFF00"/>
                </a:solidFill>
              </a:rPr>
              <a:t>   </a:t>
            </a:r>
            <a:r>
              <a:rPr lang="en-US" sz="2800">
                <a:solidFill>
                  <a:srgbClr val="FFFF00"/>
                </a:solidFill>
              </a:rPr>
              <a:t>Classify each of the following as a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   1) physical change  or 2) chemical change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		A.   ____ a burning candle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		B.   ____ melting ice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   		C.   ____ toasting a marshmallow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   		D.   ____ cutting a pizza</a:t>
            </a:r>
          </a:p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   		E.   ____ polishing silver </a:t>
            </a:r>
          </a:p>
          <a:p>
            <a:pPr eaLnBrk="0" hangingPunct="0">
              <a:spcBef>
                <a:spcPct val="50000"/>
              </a:spcBef>
            </a:pPr>
            <a:r>
              <a:rPr lang="en-US" sz="3200" b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tice">
  <a:themeElements>
    <a:clrScheme name="Vert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Vertic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t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1521</TotalTime>
  <Words>1064</Words>
  <Application>Microsoft PowerPoint</Application>
  <PresentationFormat>Presentazione su schermo (4:3)</PresentationFormat>
  <Paragraphs>357</Paragraphs>
  <Slides>46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46</vt:i4>
      </vt:variant>
    </vt:vector>
  </HeadingPairs>
  <TitlesOfParts>
    <vt:vector size="56" baseType="lpstr">
      <vt:lpstr>Arial</vt:lpstr>
      <vt:lpstr>Times New Roman</vt:lpstr>
      <vt:lpstr>Calibri</vt:lpstr>
      <vt:lpstr>Wingdings</vt:lpstr>
      <vt:lpstr>Arial Narrow</vt:lpstr>
      <vt:lpstr>Comic Sans MS</vt:lpstr>
      <vt:lpstr>Times</vt:lpstr>
      <vt:lpstr>Vertice</vt:lpstr>
      <vt:lpstr>Microsoft Clip Gallery</vt:lpstr>
      <vt:lpstr>Microsoft Equation 3.0</vt:lpstr>
      <vt:lpstr>Chemical Reactions</vt:lpstr>
      <vt:lpstr>BRAINSTORMING  What do you know about chemical reactions ?  What is a chemical reaction according to you ?  Can you make an example ?  Is ice melting a chemical reaction ?</vt:lpstr>
      <vt:lpstr>Learning objectives </vt:lpstr>
      <vt:lpstr> LESSON PLAN  We are going to learn:  </vt:lpstr>
      <vt:lpstr>Physical Properties  </vt:lpstr>
      <vt:lpstr>Diapositiva 6</vt:lpstr>
      <vt:lpstr>Diapositiva 7</vt:lpstr>
      <vt:lpstr>Diapositiva 8</vt:lpstr>
      <vt:lpstr>Diapositiva 9</vt:lpstr>
      <vt:lpstr>Diapositiva 10</vt:lpstr>
      <vt:lpstr>Diapositiva 11</vt:lpstr>
      <vt:lpstr>A Chemical Reaction</vt:lpstr>
      <vt:lpstr>Diapositiva 13</vt:lpstr>
      <vt:lpstr>Diapositiva 14</vt:lpstr>
      <vt:lpstr>Writing a Chemical Equation</vt:lpstr>
      <vt:lpstr>Reading a Chemical Equation</vt:lpstr>
      <vt:lpstr>A Balanced Chemical Equation</vt:lpstr>
      <vt:lpstr>Law of Conservation of Mass</vt:lpstr>
      <vt:lpstr>Matter is Conserved</vt:lpstr>
      <vt:lpstr>Balance Equations with Coefficients</vt:lpstr>
      <vt:lpstr>Steps in Balancing an Equation</vt:lpstr>
      <vt:lpstr>Learning Check E4 Learning</vt:lpstr>
      <vt:lpstr>Solution E4</vt:lpstr>
      <vt:lpstr>Learning Check E5</vt:lpstr>
      <vt:lpstr>Learning Check E5</vt:lpstr>
      <vt:lpstr>Solution E5 </vt:lpstr>
      <vt:lpstr>Type of Reactions</vt:lpstr>
      <vt:lpstr>Combination (Synthesis)</vt:lpstr>
      <vt:lpstr>Decomposition</vt:lpstr>
      <vt:lpstr>Learning Check R1</vt:lpstr>
      <vt:lpstr>Solution R1</vt:lpstr>
      <vt:lpstr>Single Replacement</vt:lpstr>
      <vt:lpstr>Double Replacement</vt:lpstr>
      <vt:lpstr>Learning Check R2</vt:lpstr>
      <vt:lpstr>Solution R2</vt:lpstr>
      <vt:lpstr>STOICHIOMETRY</vt:lpstr>
      <vt:lpstr>STOICHIOMETRY</vt:lpstr>
      <vt:lpstr>Mole calculation  2 Al(s)  +   3 Br2(liq)                Al2Br6(s) </vt:lpstr>
      <vt:lpstr>Mole factors  2 Al(s)  +   3 Br2(liq)                Al2Br6(s) </vt:lpstr>
      <vt:lpstr>Mole to mole problems</vt:lpstr>
      <vt:lpstr>Mass to mass problems    If 454 g of NH4NO3 decomposes, how much H2O and N2O are formed?  What is the theoretical yield of products?</vt:lpstr>
      <vt:lpstr>454 g of     NH4NO3            N2O + 2 H2O</vt:lpstr>
      <vt:lpstr>454 g of     NH4NO3            N2O + 2 H2O</vt:lpstr>
      <vt:lpstr>454 g of     NH4NO3            N2O + 2 H2O</vt:lpstr>
      <vt:lpstr>454 g of     NH4NO3            N2O + 2 H2O</vt:lpstr>
      <vt:lpstr>GENERAL PLAN FOR STOICHIOMETRY CALCULATIONS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Chemical reactions</dc:title>
  <dc:creator>Bill Gates</dc:creator>
  <cp:lastModifiedBy>preinstalled</cp:lastModifiedBy>
  <cp:revision>42</cp:revision>
  <dcterms:created xsi:type="dcterms:W3CDTF">2007-02-12T15:03:00Z</dcterms:created>
  <dcterms:modified xsi:type="dcterms:W3CDTF">2012-05-27T17:30:51Z</dcterms:modified>
</cp:coreProperties>
</file>