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audio1.bin" ContentType="audio/unknown"/>
  <Override PartName="/ppt/media/audio2.bin" ContentType="audio/unknown"/>
  <Override PartName="/ppt/media/audio3.bin" ContentType="audio/unknown"/>
  <Override PartName="/ppt/media/audio4.bin" ContentType="audio/unknown"/>
  <Override PartName="/ppt/media/audio5.bin" ContentType="audio/unknown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3" r:id="rId3"/>
    <p:sldId id="258" r:id="rId4"/>
    <p:sldId id="259" r:id="rId5"/>
    <p:sldId id="260" r:id="rId6"/>
    <p:sldId id="261" r:id="rId7"/>
    <p:sldId id="262" r:id="rId8"/>
    <p:sldId id="257" r:id="rId9"/>
    <p:sldId id="264" r:id="rId10"/>
    <p:sldId id="265" r:id="rId11"/>
    <p:sldId id="266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6" r:id="rId20"/>
    <p:sldId id="275" r:id="rId21"/>
    <p:sldId id="279" r:id="rId22"/>
    <p:sldId id="277" r:id="rId23"/>
    <p:sldId id="278" r:id="rId24"/>
  </p:sldIdLst>
  <p:sldSz cx="9144000" cy="6858000" type="screen4x3"/>
  <p:notesSz cx="6858000" cy="9144000"/>
  <p:defaultTextStyle>
    <a:defPPr>
      <a:defRPr lang="it-IT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08" autoAdjust="0"/>
    <p:restoredTop sz="94708" autoAdjust="0"/>
  </p:normalViewPr>
  <p:slideViewPr>
    <p:cSldViewPr snapToGrid="0" snapToObjects="1">
      <p:cViewPr varScale="1">
        <p:scale>
          <a:sx n="123" d="100"/>
          <a:sy n="123" d="100"/>
        </p:scale>
        <p:origin x="-200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printerSettings" Target="printerSettings/printerSettings1.bin"/><Relationship Id="rId26" Type="http://schemas.openxmlformats.org/officeDocument/2006/relationships/presProps" Target="presProps.xml"/><Relationship Id="rId27" Type="http://schemas.openxmlformats.org/officeDocument/2006/relationships/viewProps" Target="viewProps.xml"/><Relationship Id="rId28" Type="http://schemas.openxmlformats.org/officeDocument/2006/relationships/theme" Target="theme/theme1.xml"/><Relationship Id="rId29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stile</a:t>
            </a:r>
            <a:endParaRPr lang="en-GB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en-GB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9BC4B-DB7E-B349-86C0-713A5520A911}" type="datetimeFigureOut">
              <a:rPr lang="it-IT" smtClean="0"/>
              <a:t>12/03/13</a:t>
            </a:fld>
            <a:endParaRPr lang="en-GB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99DD5-99A1-AB4B-BF7D-D90F0EB126F5}" type="slidenum">
              <a:rPr lang="en-GB" smtClean="0"/>
              <a:t>‹n.›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36525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en-GB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GB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9BC4B-DB7E-B349-86C0-713A5520A911}" type="datetimeFigureOut">
              <a:rPr lang="it-IT" smtClean="0"/>
              <a:t>12/03/13</a:t>
            </a:fld>
            <a:endParaRPr lang="en-GB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99DD5-99A1-AB4B-BF7D-D90F0EB126F5}" type="slidenum">
              <a:rPr lang="en-GB" smtClean="0"/>
              <a:t>‹n.›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4130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stile</a:t>
            </a:r>
            <a:endParaRPr lang="en-GB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GB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9BC4B-DB7E-B349-86C0-713A5520A911}" type="datetimeFigureOut">
              <a:rPr lang="it-IT" smtClean="0"/>
              <a:t>12/03/13</a:t>
            </a:fld>
            <a:endParaRPr lang="en-GB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99DD5-99A1-AB4B-BF7D-D90F0EB126F5}" type="slidenum">
              <a:rPr lang="en-GB" smtClean="0"/>
              <a:t>‹n.›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6550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en-GB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GB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9BC4B-DB7E-B349-86C0-713A5520A911}" type="datetimeFigureOut">
              <a:rPr lang="it-IT" smtClean="0"/>
              <a:t>12/03/13</a:t>
            </a:fld>
            <a:endParaRPr lang="en-GB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99DD5-99A1-AB4B-BF7D-D90F0EB126F5}" type="slidenum">
              <a:rPr lang="en-GB" smtClean="0"/>
              <a:t>‹n.›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18961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stile</a:t>
            </a:r>
            <a:endParaRPr lang="en-GB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9BC4B-DB7E-B349-86C0-713A5520A911}" type="datetimeFigureOut">
              <a:rPr lang="it-IT" smtClean="0"/>
              <a:t>12/03/13</a:t>
            </a:fld>
            <a:endParaRPr lang="en-GB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99DD5-99A1-AB4B-BF7D-D90F0EB126F5}" type="slidenum">
              <a:rPr lang="en-GB" smtClean="0"/>
              <a:t>‹n.›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10731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en-GB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GB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GB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9BC4B-DB7E-B349-86C0-713A5520A911}" type="datetimeFigureOut">
              <a:rPr lang="it-IT" smtClean="0"/>
              <a:t>12/03/13</a:t>
            </a:fld>
            <a:endParaRPr lang="en-GB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99DD5-99A1-AB4B-BF7D-D90F0EB126F5}" type="slidenum">
              <a:rPr lang="en-GB" smtClean="0"/>
              <a:t>‹n.›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11787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stile</a:t>
            </a:r>
            <a:endParaRPr lang="en-GB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GB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GB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9BC4B-DB7E-B349-86C0-713A5520A911}" type="datetimeFigureOut">
              <a:rPr lang="it-IT" smtClean="0"/>
              <a:t>12/03/13</a:t>
            </a:fld>
            <a:endParaRPr lang="en-GB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99DD5-99A1-AB4B-BF7D-D90F0EB126F5}" type="slidenum">
              <a:rPr lang="en-GB" smtClean="0"/>
              <a:t>‹n.›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83502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en-GB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9BC4B-DB7E-B349-86C0-713A5520A911}" type="datetimeFigureOut">
              <a:rPr lang="it-IT" smtClean="0"/>
              <a:t>12/03/13</a:t>
            </a:fld>
            <a:endParaRPr lang="en-GB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99DD5-99A1-AB4B-BF7D-D90F0EB126F5}" type="slidenum">
              <a:rPr lang="en-GB" smtClean="0"/>
              <a:t>‹n.›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61095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9BC4B-DB7E-B349-86C0-713A5520A911}" type="datetimeFigureOut">
              <a:rPr lang="it-IT" smtClean="0"/>
              <a:t>12/03/13</a:t>
            </a:fld>
            <a:endParaRPr lang="en-GB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99DD5-99A1-AB4B-BF7D-D90F0EB126F5}" type="slidenum">
              <a:rPr lang="en-GB" smtClean="0"/>
              <a:t>‹n.›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68891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en-GB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GB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9BC4B-DB7E-B349-86C0-713A5520A911}" type="datetimeFigureOut">
              <a:rPr lang="it-IT" smtClean="0"/>
              <a:t>12/03/13</a:t>
            </a:fld>
            <a:endParaRPr lang="en-GB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99DD5-99A1-AB4B-BF7D-D90F0EB126F5}" type="slidenum">
              <a:rPr lang="en-GB" smtClean="0"/>
              <a:t>‹n.›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68997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en-GB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9BC4B-DB7E-B349-86C0-713A5520A911}" type="datetimeFigureOut">
              <a:rPr lang="it-IT" smtClean="0"/>
              <a:t>12/03/13</a:t>
            </a:fld>
            <a:endParaRPr lang="en-GB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99DD5-99A1-AB4B-BF7D-D90F0EB126F5}" type="slidenum">
              <a:rPr lang="en-GB" smtClean="0"/>
              <a:t>‹n.›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7775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95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stile</a:t>
            </a:r>
            <a:endParaRPr lang="en-GB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GB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C9BC4B-DB7E-B349-86C0-713A5520A911}" type="datetimeFigureOut">
              <a:rPr lang="it-IT" smtClean="0"/>
              <a:t>12/03/13</a:t>
            </a:fld>
            <a:endParaRPr lang="en-GB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699DD5-99A1-AB4B-BF7D-D90F0EB126F5}" type="slidenum">
              <a:rPr lang="en-GB" smtClean="0"/>
              <a:t>‹n.›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18883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g"/><Relationship Id="rId3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bin"/><Relationship Id="rId4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2" Type="http://schemas.openxmlformats.org/officeDocument/2006/relationships/slide" Target="slide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bin"/><Relationship Id="rId4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2" Type="http://schemas.openxmlformats.org/officeDocument/2006/relationships/slide" Target="slide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bin"/><Relationship Id="rId4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2" Type="http://schemas.openxmlformats.org/officeDocument/2006/relationships/slide" Target="slide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" Target="slide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" Target="slide4.xml"/><Relationship Id="rId3" Type="http://schemas.openxmlformats.org/officeDocument/2006/relationships/image" Target="../media/image14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" Target="slide5.xml"/><Relationship Id="rId3" Type="http://schemas.openxmlformats.org/officeDocument/2006/relationships/image" Target="../media/image14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" Target="slide6.xml"/><Relationship Id="rId3" Type="http://schemas.openxmlformats.org/officeDocument/2006/relationships/image" Target="../media/image14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" Target="slide7.xml"/><Relationship Id="rId3" Type="http://schemas.openxmlformats.org/officeDocument/2006/relationships/image" Target="../media/image14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" Target="slide13.xml"/><Relationship Id="rId3" Type="http://schemas.openxmlformats.org/officeDocument/2006/relationships/image" Target="../media/image14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4" Type="http://schemas.openxmlformats.org/officeDocument/2006/relationships/slide" Target="slide19.xm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gi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gi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gif"/><Relationship Id="rId3" Type="http://schemas.openxmlformats.org/officeDocument/2006/relationships/slide" Target="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4" Type="http://schemas.openxmlformats.org/officeDocument/2006/relationships/slide" Target="slide14.xml"/><Relationship Id="rId5" Type="http://schemas.openxmlformats.org/officeDocument/2006/relationships/image" Target="../media/image5.jpg"/><Relationship Id="rId6" Type="http://schemas.openxmlformats.org/officeDocument/2006/relationships/image" Target="../media/image6.jpg"/><Relationship Id="rId7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2" Type="http://schemas.openxmlformats.org/officeDocument/2006/relationships/audio" Target="../media/audio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4" Type="http://schemas.openxmlformats.org/officeDocument/2006/relationships/audio" Target="../media/audio2.bin"/><Relationship Id="rId5" Type="http://schemas.openxmlformats.org/officeDocument/2006/relationships/image" Target="../media/image8.jpg"/><Relationship Id="rId6" Type="http://schemas.openxmlformats.org/officeDocument/2006/relationships/image" Target="../media/image9.jpg"/><Relationship Id="rId7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2" Type="http://schemas.openxmlformats.org/officeDocument/2006/relationships/slide" Target="slide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4" Type="http://schemas.openxmlformats.org/officeDocument/2006/relationships/slide" Target="slide16.xml"/><Relationship Id="rId5" Type="http://schemas.openxmlformats.org/officeDocument/2006/relationships/image" Target="../media/image7.jpg"/><Relationship Id="rId6" Type="http://schemas.openxmlformats.org/officeDocument/2006/relationships/image" Target="../media/image6.jpg"/><Relationship Id="rId7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2" Type="http://schemas.openxmlformats.org/officeDocument/2006/relationships/audio" Target="../media/audio3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4" Type="http://schemas.openxmlformats.org/officeDocument/2006/relationships/slide" Target="slide11.xml"/><Relationship Id="rId5" Type="http://schemas.openxmlformats.org/officeDocument/2006/relationships/image" Target="../media/image12.jpg"/><Relationship Id="rId6" Type="http://schemas.openxmlformats.org/officeDocument/2006/relationships/image" Target="../media/image10.jpg"/><Relationship Id="rId7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2" Type="http://schemas.openxmlformats.org/officeDocument/2006/relationships/audio" Target="../media/audio4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4" Type="http://schemas.openxmlformats.org/officeDocument/2006/relationships/slide" Target="slide18.xml"/><Relationship Id="rId5" Type="http://schemas.openxmlformats.org/officeDocument/2006/relationships/image" Target="../media/image10.jpg"/><Relationship Id="rId6" Type="http://schemas.openxmlformats.org/officeDocument/2006/relationships/image" Target="../media/image5.jpg"/><Relationship Id="rId7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2" Type="http://schemas.openxmlformats.org/officeDocument/2006/relationships/audio" Target="../media/audio5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bin"/><Relationship Id="rId4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2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bin"/><Relationship Id="rId4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2" Type="http://schemas.openxmlformats.org/officeDocument/2006/relationships/slide" Target="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2908300" y="2363258"/>
            <a:ext cx="6235700" cy="1470025"/>
          </a:xfrm>
        </p:spPr>
        <p:txBody>
          <a:bodyPr>
            <a:normAutofit/>
          </a:bodyPr>
          <a:lstStyle/>
          <a:p>
            <a:r>
              <a:rPr lang="en-GB" sz="5000" dirty="0" smtClean="0"/>
              <a:t>A Physics Lesson</a:t>
            </a:r>
            <a:endParaRPr lang="en-GB" sz="5000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3206750" y="3833283"/>
            <a:ext cx="5740400" cy="1752600"/>
          </a:xfrm>
        </p:spPr>
        <p:txBody>
          <a:bodyPr>
            <a:normAutofit/>
          </a:bodyPr>
          <a:lstStyle/>
          <a:p>
            <a:r>
              <a:rPr lang="en-GB" sz="4000" dirty="0" smtClean="0"/>
              <a:t>The </a:t>
            </a:r>
            <a:r>
              <a:rPr lang="en-GB" sz="4000" u="sng" dirty="0" smtClean="0"/>
              <a:t>sound</a:t>
            </a:r>
            <a:r>
              <a:rPr lang="en-GB" sz="4000" dirty="0" smtClean="0"/>
              <a:t> explained with technologies and CLIL</a:t>
            </a:r>
            <a:endParaRPr lang="en-GB" sz="4000" dirty="0"/>
          </a:p>
        </p:txBody>
      </p:sp>
      <p:pic>
        <p:nvPicPr>
          <p:cNvPr id="4" name="Immagine 3" descr="LogoLentini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90" r="15157"/>
          <a:stretch/>
        </p:blipFill>
        <p:spPr>
          <a:xfrm>
            <a:off x="4446541" y="247649"/>
            <a:ext cx="982710" cy="1384995"/>
          </a:xfrm>
          <a:prstGeom prst="rect">
            <a:avLst/>
          </a:prstGeom>
        </p:spPr>
      </p:pic>
      <p:sp>
        <p:nvSpPr>
          <p:cNvPr id="5" name="CasellaDiTesto 4"/>
          <p:cNvSpPr txBox="1"/>
          <p:nvPr/>
        </p:nvSpPr>
        <p:spPr>
          <a:xfrm>
            <a:off x="5429251" y="247649"/>
            <a:ext cx="371474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latin typeface="Times New Roman"/>
                <a:cs typeface="Times New Roman"/>
              </a:rPr>
              <a:t>ISTITUTO DI ISTRUZIONE SECONDARIA SUPERIORE</a:t>
            </a:r>
          </a:p>
          <a:p>
            <a:pPr algn="ctr"/>
            <a:r>
              <a:rPr lang="en-GB" sz="3000" dirty="0" smtClean="0">
                <a:latin typeface="Times New Roman"/>
                <a:cs typeface="Times New Roman"/>
              </a:rPr>
              <a:t>LENTINI- EINSTEIN</a:t>
            </a:r>
          </a:p>
          <a:p>
            <a:pPr algn="ctr"/>
            <a:r>
              <a:rPr lang="en-GB" dirty="0" smtClean="0">
                <a:latin typeface="Times New Roman"/>
                <a:cs typeface="Times New Roman"/>
              </a:rPr>
              <a:t>MOTTOLA</a:t>
            </a:r>
            <a:endParaRPr lang="en-GB" dirty="0">
              <a:latin typeface="Times New Roman"/>
              <a:cs typeface="Times New Roman"/>
            </a:endParaRPr>
          </a:p>
        </p:txBody>
      </p:sp>
      <p:pic>
        <p:nvPicPr>
          <p:cNvPr id="6" name="Immagine 5" descr="logo-1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882" y="1060449"/>
            <a:ext cx="3428359" cy="4525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1176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518583" y="560917"/>
            <a:ext cx="807508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000" dirty="0" smtClean="0">
                <a:latin typeface="Comic Sans MS"/>
                <a:cs typeface="Comic Sans MS"/>
              </a:rPr>
              <a:t>I’M SORRY! </a:t>
            </a:r>
          </a:p>
          <a:p>
            <a:pPr algn="ctr"/>
            <a:r>
              <a:rPr lang="en-GB" sz="7000" dirty="0" smtClean="0">
                <a:latin typeface="Comic Sans MS"/>
                <a:cs typeface="Comic Sans MS"/>
              </a:rPr>
              <a:t>YOU WRONG….</a:t>
            </a:r>
            <a:endParaRPr lang="en-GB" sz="7000" dirty="0">
              <a:latin typeface="Comic Sans MS"/>
              <a:cs typeface="Comic Sans MS"/>
            </a:endParaRPr>
          </a:p>
        </p:txBody>
      </p:sp>
      <p:sp>
        <p:nvSpPr>
          <p:cNvPr id="5" name="Personalizzato 4">
            <a:hlinkClick r:id="rId2" action="ppaction://hlinksldjump" highlightClick="1"/>
          </p:cNvPr>
          <p:cNvSpPr/>
          <p:nvPr/>
        </p:nvSpPr>
        <p:spPr>
          <a:xfrm>
            <a:off x="3259667" y="5450417"/>
            <a:ext cx="2667000" cy="613834"/>
          </a:xfrm>
          <a:prstGeom prst="actionButtonBlank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500" dirty="0" smtClean="0">
                <a:latin typeface="Times New Roman"/>
                <a:cs typeface="Times New Roman"/>
              </a:rPr>
              <a:t>NEXT TIMBRE</a:t>
            </a:r>
            <a:endParaRPr lang="en-GB" sz="2500" dirty="0">
              <a:latin typeface="Times New Roman"/>
              <a:cs typeface="Times New Roman"/>
            </a:endParaRPr>
          </a:p>
        </p:txBody>
      </p:sp>
      <p:sp>
        <p:nvSpPr>
          <p:cNvPr id="6" name="AutoShape 14">
            <a:hlinkClick r:id="" action="ppaction://noaction" highlightClick="1">
              <a:snd r:embed="rId3" name="guite23.wav"/>
            </a:hlinkClick>
          </p:cNvPr>
          <p:cNvSpPr>
            <a:spLocks noChangeArrowheads="1"/>
          </p:cNvSpPr>
          <p:nvPr/>
        </p:nvSpPr>
        <p:spPr bwMode="auto">
          <a:xfrm>
            <a:off x="195962" y="5919481"/>
            <a:ext cx="787930" cy="736070"/>
          </a:xfrm>
          <a:prstGeom prst="actionButtonSound">
            <a:avLst/>
          </a:prstGeom>
          <a:solidFill>
            <a:srgbClr val="FFFF00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CasellaDiTesto 6"/>
          <p:cNvSpPr txBox="1"/>
          <p:nvPr/>
        </p:nvSpPr>
        <p:spPr>
          <a:xfrm>
            <a:off x="663677" y="3572387"/>
            <a:ext cx="480961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dirty="0" smtClean="0">
                <a:latin typeface="Cooper Black"/>
                <a:cs typeface="Cooper Black"/>
              </a:rPr>
              <a:t>RIGHT ANSWER IS</a:t>
            </a:r>
            <a:endParaRPr lang="en-GB" sz="3000" dirty="0">
              <a:latin typeface="Cooper Black"/>
              <a:cs typeface="Cooper Black"/>
            </a:endParaRPr>
          </a:p>
        </p:txBody>
      </p:sp>
      <p:pic>
        <p:nvPicPr>
          <p:cNvPr id="8" name="Immagine 7" descr="GUITAR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55" r="-12391"/>
          <a:stretch/>
        </p:blipFill>
        <p:spPr>
          <a:xfrm>
            <a:off x="5848349" y="2693965"/>
            <a:ext cx="2300464" cy="2564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86726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518583" y="560917"/>
            <a:ext cx="807508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000" dirty="0" smtClean="0">
                <a:latin typeface="Comic Sans MS"/>
                <a:cs typeface="Comic Sans MS"/>
              </a:rPr>
              <a:t>I’M SORRY! </a:t>
            </a:r>
          </a:p>
          <a:p>
            <a:pPr algn="ctr"/>
            <a:r>
              <a:rPr lang="en-GB" sz="7000" dirty="0" smtClean="0">
                <a:latin typeface="Comic Sans MS"/>
                <a:cs typeface="Comic Sans MS"/>
              </a:rPr>
              <a:t>YOU WRONG….</a:t>
            </a:r>
            <a:endParaRPr lang="en-GB" sz="7000" dirty="0">
              <a:latin typeface="Comic Sans MS"/>
              <a:cs typeface="Comic Sans MS"/>
            </a:endParaRPr>
          </a:p>
        </p:txBody>
      </p:sp>
      <p:sp>
        <p:nvSpPr>
          <p:cNvPr id="5" name="Personalizzato 4">
            <a:hlinkClick r:id="rId2" action="ppaction://hlinksldjump" highlightClick="1"/>
          </p:cNvPr>
          <p:cNvSpPr/>
          <p:nvPr/>
        </p:nvSpPr>
        <p:spPr>
          <a:xfrm>
            <a:off x="3259667" y="5450417"/>
            <a:ext cx="2667000" cy="613834"/>
          </a:xfrm>
          <a:prstGeom prst="actionButtonBlank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500" dirty="0" smtClean="0">
                <a:latin typeface="Times New Roman"/>
                <a:cs typeface="Times New Roman"/>
              </a:rPr>
              <a:t>NEXT TIMBRE</a:t>
            </a:r>
            <a:endParaRPr lang="en-GB" sz="2500" dirty="0">
              <a:latin typeface="Times New Roman"/>
              <a:cs typeface="Times New Roman"/>
            </a:endParaRPr>
          </a:p>
        </p:txBody>
      </p:sp>
      <p:sp>
        <p:nvSpPr>
          <p:cNvPr id="6" name="AutoShape 18">
            <a:hlinkClick r:id="" action="ppaction://noaction" highlightClick="1">
              <a:snd r:embed="rId3" name="tpte2long.wav"/>
            </a:hlinkClick>
          </p:cNvPr>
          <p:cNvSpPr>
            <a:spLocks noChangeArrowheads="1"/>
          </p:cNvSpPr>
          <p:nvPr/>
        </p:nvSpPr>
        <p:spPr bwMode="auto">
          <a:xfrm>
            <a:off x="143644" y="5910105"/>
            <a:ext cx="907520" cy="773781"/>
          </a:xfrm>
          <a:prstGeom prst="actionButtonSound">
            <a:avLst/>
          </a:prstGeom>
          <a:solidFill>
            <a:srgbClr val="FFFF00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CasellaDiTesto 6"/>
          <p:cNvSpPr txBox="1"/>
          <p:nvPr/>
        </p:nvSpPr>
        <p:spPr>
          <a:xfrm>
            <a:off x="663677" y="3572387"/>
            <a:ext cx="480961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dirty="0" smtClean="0">
                <a:latin typeface="Cooper Black"/>
                <a:cs typeface="Cooper Black"/>
              </a:rPr>
              <a:t>RIGHT ANSWER IS</a:t>
            </a:r>
            <a:endParaRPr lang="en-GB" sz="3000" dirty="0">
              <a:latin typeface="Cooper Black"/>
              <a:cs typeface="Cooper Black"/>
            </a:endParaRPr>
          </a:p>
        </p:txBody>
      </p:sp>
      <p:pic>
        <p:nvPicPr>
          <p:cNvPr id="8" name="Immagine 7" descr="tromba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2872" y="3150559"/>
            <a:ext cx="2579467" cy="1351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86726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518583" y="560917"/>
            <a:ext cx="807508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000" dirty="0" smtClean="0">
                <a:latin typeface="Comic Sans MS"/>
                <a:cs typeface="Comic Sans MS"/>
              </a:rPr>
              <a:t>I’M SORRY! </a:t>
            </a:r>
          </a:p>
          <a:p>
            <a:pPr algn="ctr"/>
            <a:r>
              <a:rPr lang="en-GB" sz="7000" dirty="0" smtClean="0">
                <a:latin typeface="Comic Sans MS"/>
                <a:cs typeface="Comic Sans MS"/>
              </a:rPr>
              <a:t>YOU WRONG….</a:t>
            </a:r>
            <a:endParaRPr lang="en-GB" sz="7000" dirty="0">
              <a:latin typeface="Comic Sans MS"/>
              <a:cs typeface="Comic Sans MS"/>
            </a:endParaRPr>
          </a:p>
        </p:txBody>
      </p:sp>
      <p:sp>
        <p:nvSpPr>
          <p:cNvPr id="5" name="Personalizzato 4">
            <a:hlinkClick r:id="rId2" action="ppaction://hlinksldjump" highlightClick="1"/>
          </p:cNvPr>
          <p:cNvSpPr/>
          <p:nvPr/>
        </p:nvSpPr>
        <p:spPr>
          <a:xfrm>
            <a:off x="3259667" y="5450417"/>
            <a:ext cx="2667000" cy="613834"/>
          </a:xfrm>
          <a:prstGeom prst="actionButtonBlank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500" dirty="0" smtClean="0">
                <a:latin typeface="Times New Roman"/>
                <a:cs typeface="Times New Roman"/>
              </a:rPr>
              <a:t>NEXT TIMBRE</a:t>
            </a:r>
            <a:endParaRPr lang="en-GB" sz="2500" dirty="0">
              <a:latin typeface="Times New Roman"/>
              <a:cs typeface="Times New Roman"/>
            </a:endParaRPr>
          </a:p>
        </p:txBody>
      </p:sp>
      <p:sp>
        <p:nvSpPr>
          <p:cNvPr id="6" name="AutoShape 17">
            <a:hlinkClick r:id="" action="ppaction://noaction" highlightClick="1">
              <a:snd r:embed="rId3" name="tenore2soft.wav"/>
            </a:hlinkClick>
          </p:cNvPr>
          <p:cNvSpPr>
            <a:spLocks noChangeArrowheads="1"/>
          </p:cNvSpPr>
          <p:nvPr/>
        </p:nvSpPr>
        <p:spPr bwMode="auto">
          <a:xfrm>
            <a:off x="114564" y="5967461"/>
            <a:ext cx="808038" cy="720864"/>
          </a:xfrm>
          <a:prstGeom prst="actionButtonSound">
            <a:avLst/>
          </a:prstGeom>
          <a:solidFill>
            <a:srgbClr val="FFFF00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CasellaDiTesto 1"/>
          <p:cNvSpPr txBox="1"/>
          <p:nvPr/>
        </p:nvSpPr>
        <p:spPr>
          <a:xfrm>
            <a:off x="663677" y="3572387"/>
            <a:ext cx="480961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dirty="0" smtClean="0">
                <a:latin typeface="Cooper Black"/>
                <a:cs typeface="Cooper Black"/>
              </a:rPr>
              <a:t>RIGHT ANSWER IS</a:t>
            </a:r>
            <a:endParaRPr lang="en-GB" sz="3000" dirty="0">
              <a:latin typeface="Cooper Black"/>
              <a:cs typeface="Cooper Black"/>
            </a:endParaRPr>
          </a:p>
        </p:txBody>
      </p:sp>
      <p:pic>
        <p:nvPicPr>
          <p:cNvPr id="7" name="Immagine 6" descr="CLARINETTO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5312" y="2626526"/>
            <a:ext cx="1922206" cy="2691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86726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779667" y="151179"/>
            <a:ext cx="7436501" cy="563231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18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  <a:latin typeface="Cooper Black"/>
                <a:cs typeface="Cooper Black"/>
              </a:rPr>
              <a:t>GAME </a:t>
            </a:r>
            <a:br>
              <a:rPr lang="en-GB" sz="18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  <a:latin typeface="Cooper Black"/>
                <a:cs typeface="Cooper Black"/>
              </a:rPr>
            </a:br>
            <a:r>
              <a:rPr lang="en-GB" sz="18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  <a:latin typeface="Cooper Black"/>
                <a:cs typeface="Cooper Black"/>
              </a:rPr>
              <a:t>OVER</a:t>
            </a:r>
            <a:endParaRPr lang="en-GB" sz="18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reflection blurRad="12700" stA="28000" endPos="45000" dist="1000" dir="5400000" sy="-100000" algn="bl" rotWithShape="0"/>
              </a:effectLst>
              <a:latin typeface="Cooper Black"/>
              <a:cs typeface="Cooper Black"/>
            </a:endParaRPr>
          </a:p>
        </p:txBody>
      </p:sp>
      <p:sp>
        <p:nvSpPr>
          <p:cNvPr id="6" name="Pagina iniziale 5">
            <a:hlinkClick r:id="rId2" action="ppaction://hlinksldjump" highlightClick="1"/>
          </p:cNvPr>
          <p:cNvSpPr/>
          <p:nvPr/>
        </p:nvSpPr>
        <p:spPr>
          <a:xfrm>
            <a:off x="4159250" y="5783490"/>
            <a:ext cx="867833" cy="820510"/>
          </a:xfrm>
          <a:prstGeom prst="actionButtonHome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6422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6000" dirty="0" smtClean="0">
                <a:latin typeface="Cooper Black"/>
                <a:cs typeface="Cooper Black"/>
              </a:rPr>
              <a:t>RIGHT!</a:t>
            </a:r>
            <a:endParaRPr lang="en-GB" sz="6000" dirty="0">
              <a:latin typeface="Cooper Black"/>
              <a:cs typeface="Cooper Black"/>
            </a:endParaRPr>
          </a:p>
        </p:txBody>
      </p:sp>
      <p:sp>
        <p:nvSpPr>
          <p:cNvPr id="4" name="Personalizzato 3">
            <a:hlinkClick r:id="rId2" action="ppaction://hlinksldjump" highlightClick="1"/>
          </p:cNvPr>
          <p:cNvSpPr/>
          <p:nvPr/>
        </p:nvSpPr>
        <p:spPr>
          <a:xfrm>
            <a:off x="3259667" y="5450417"/>
            <a:ext cx="2667000" cy="613834"/>
          </a:xfrm>
          <a:prstGeom prst="actionButtonBlank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500" dirty="0" smtClean="0">
                <a:latin typeface="Times New Roman"/>
                <a:cs typeface="Times New Roman"/>
              </a:rPr>
              <a:t>NEXT TIMBRE</a:t>
            </a:r>
            <a:endParaRPr lang="en-GB" sz="2500" dirty="0">
              <a:latin typeface="Times New Roman"/>
              <a:cs typeface="Times New Roman"/>
            </a:endParaRPr>
          </a:p>
        </p:txBody>
      </p:sp>
      <p:pic>
        <p:nvPicPr>
          <p:cNvPr id="5" name="Immagine 4" descr="smile_copyright_faccine_marchi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8954" y="1417637"/>
            <a:ext cx="4222888" cy="3611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5163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6000" dirty="0">
                <a:latin typeface="Cooper Black"/>
                <a:cs typeface="Cooper Black"/>
              </a:rPr>
              <a:t>RIGHT!</a:t>
            </a:r>
          </a:p>
        </p:txBody>
      </p:sp>
      <p:sp>
        <p:nvSpPr>
          <p:cNvPr id="4" name="Personalizzato 3">
            <a:hlinkClick r:id="rId2" action="ppaction://hlinksldjump" highlightClick="1"/>
          </p:cNvPr>
          <p:cNvSpPr/>
          <p:nvPr/>
        </p:nvSpPr>
        <p:spPr>
          <a:xfrm>
            <a:off x="3259667" y="5450417"/>
            <a:ext cx="2667000" cy="613834"/>
          </a:xfrm>
          <a:prstGeom prst="actionButtonBlank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500" dirty="0" smtClean="0">
                <a:latin typeface="Times New Roman"/>
                <a:cs typeface="Times New Roman"/>
              </a:rPr>
              <a:t>NEXT TIMBRE</a:t>
            </a:r>
            <a:endParaRPr lang="en-GB" sz="2500" dirty="0">
              <a:latin typeface="Times New Roman"/>
              <a:cs typeface="Times New Roman"/>
            </a:endParaRPr>
          </a:p>
        </p:txBody>
      </p:sp>
      <p:pic>
        <p:nvPicPr>
          <p:cNvPr id="5" name="Immagine 4" descr="smile_copyright_faccine_marchi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8954" y="1417637"/>
            <a:ext cx="4222888" cy="3611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483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6000" dirty="0" smtClean="0">
                <a:latin typeface="Cooper Black"/>
                <a:cs typeface="Cooper Black"/>
              </a:rPr>
              <a:t>RIGHT!</a:t>
            </a:r>
            <a:endParaRPr lang="en-GB" sz="6000" dirty="0">
              <a:latin typeface="Cooper Black"/>
              <a:cs typeface="Cooper Black"/>
            </a:endParaRPr>
          </a:p>
        </p:txBody>
      </p:sp>
      <p:sp>
        <p:nvSpPr>
          <p:cNvPr id="4" name="Personalizzato 3">
            <a:hlinkClick r:id="rId2" action="ppaction://hlinksldjump" highlightClick="1"/>
          </p:cNvPr>
          <p:cNvSpPr/>
          <p:nvPr/>
        </p:nvSpPr>
        <p:spPr>
          <a:xfrm>
            <a:off x="3259667" y="5450417"/>
            <a:ext cx="2667000" cy="613834"/>
          </a:xfrm>
          <a:prstGeom prst="actionButtonBlank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500" dirty="0" smtClean="0">
                <a:latin typeface="Times New Roman"/>
                <a:cs typeface="Times New Roman"/>
              </a:rPr>
              <a:t>NEXT TIMBRE</a:t>
            </a:r>
            <a:endParaRPr lang="en-GB" sz="2500" dirty="0">
              <a:latin typeface="Times New Roman"/>
              <a:cs typeface="Times New Roman"/>
            </a:endParaRPr>
          </a:p>
        </p:txBody>
      </p:sp>
      <p:pic>
        <p:nvPicPr>
          <p:cNvPr id="5" name="Immagine 4" descr="smile_copyright_faccine_marchi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8954" y="1417637"/>
            <a:ext cx="4222888" cy="3611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4316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6000" dirty="0" smtClean="0">
                <a:latin typeface="Cooper Black"/>
                <a:cs typeface="Cooper Black"/>
              </a:rPr>
              <a:t>RIGHT</a:t>
            </a:r>
            <a:r>
              <a:rPr lang="en-GB" sz="6000" dirty="0">
                <a:latin typeface="Cooper Black"/>
                <a:cs typeface="Cooper Black"/>
              </a:rPr>
              <a:t>!</a:t>
            </a:r>
          </a:p>
        </p:txBody>
      </p:sp>
      <p:sp>
        <p:nvSpPr>
          <p:cNvPr id="4" name="Personalizzato 3">
            <a:hlinkClick r:id="rId2" action="ppaction://hlinksldjump" highlightClick="1"/>
          </p:cNvPr>
          <p:cNvSpPr/>
          <p:nvPr/>
        </p:nvSpPr>
        <p:spPr>
          <a:xfrm>
            <a:off x="3259667" y="5450417"/>
            <a:ext cx="2667000" cy="613834"/>
          </a:xfrm>
          <a:prstGeom prst="actionButtonBlank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500" dirty="0" smtClean="0">
                <a:latin typeface="Times New Roman"/>
                <a:cs typeface="Times New Roman"/>
              </a:rPr>
              <a:t>NEXT TIMBRE</a:t>
            </a:r>
            <a:endParaRPr lang="en-GB" sz="2500" dirty="0">
              <a:latin typeface="Times New Roman"/>
              <a:cs typeface="Times New Roman"/>
            </a:endParaRPr>
          </a:p>
        </p:txBody>
      </p:sp>
      <p:pic>
        <p:nvPicPr>
          <p:cNvPr id="5" name="Immagine 4" descr="smile_copyright_faccine_marchi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8954" y="1417637"/>
            <a:ext cx="4222888" cy="3611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33491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6000" dirty="0" smtClean="0">
                <a:latin typeface="Cooper Black"/>
                <a:cs typeface="Cooper Black"/>
              </a:rPr>
              <a:t>RIGHT!</a:t>
            </a:r>
            <a:r>
              <a:rPr lang="en-GB" dirty="0" smtClean="0"/>
              <a:t> </a:t>
            </a:r>
            <a:endParaRPr lang="en-GB" dirty="0"/>
          </a:p>
        </p:txBody>
      </p:sp>
      <p:sp>
        <p:nvSpPr>
          <p:cNvPr id="4" name="Personalizzato 3">
            <a:hlinkClick r:id="rId2" action="ppaction://hlinksldjump" highlightClick="1"/>
          </p:cNvPr>
          <p:cNvSpPr/>
          <p:nvPr/>
        </p:nvSpPr>
        <p:spPr>
          <a:xfrm>
            <a:off x="3259667" y="5450417"/>
            <a:ext cx="2667000" cy="613834"/>
          </a:xfrm>
          <a:prstGeom prst="actionButtonBlank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500" dirty="0" smtClean="0">
                <a:latin typeface="Times New Roman"/>
                <a:cs typeface="Times New Roman"/>
              </a:rPr>
              <a:t>NEXT TIMBRE</a:t>
            </a:r>
            <a:endParaRPr lang="en-GB" sz="2500" dirty="0">
              <a:latin typeface="Times New Roman"/>
              <a:cs typeface="Times New Roman"/>
            </a:endParaRPr>
          </a:p>
        </p:txBody>
      </p:sp>
      <p:pic>
        <p:nvPicPr>
          <p:cNvPr id="5" name="Immagine 4" descr="smile_copyright_faccine_marchi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8954" y="1417637"/>
            <a:ext cx="4222888" cy="3611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2901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u="sng" dirty="0" smtClean="0">
                <a:latin typeface="Times New Roman"/>
                <a:cs typeface="Times New Roman"/>
              </a:rPr>
              <a:t>THE SOUND</a:t>
            </a:r>
            <a:endParaRPr lang="en-GB" b="1" u="sng" dirty="0">
              <a:latin typeface="Times New Roman"/>
              <a:cs typeface="Times New Roman"/>
            </a:endParaRPr>
          </a:p>
        </p:txBody>
      </p:sp>
      <p:sp>
        <p:nvSpPr>
          <p:cNvPr id="4" name="Rettangolo 3"/>
          <p:cNvSpPr/>
          <p:nvPr/>
        </p:nvSpPr>
        <p:spPr>
          <a:xfrm>
            <a:off x="3916516" y="1306417"/>
            <a:ext cx="4770284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000" b="1" dirty="0">
                <a:latin typeface="Times New Roman"/>
                <a:cs typeface="Times New Roman"/>
              </a:rPr>
              <a:t>Sound</a:t>
            </a:r>
            <a:r>
              <a:rPr lang="en-GB" sz="4000" dirty="0">
                <a:latin typeface="Times New Roman"/>
                <a:cs typeface="Times New Roman"/>
              </a:rPr>
              <a:t> is a </a:t>
            </a:r>
            <a:r>
              <a:rPr lang="en-GB" sz="4000" dirty="0" smtClean="0">
                <a:latin typeface="Times New Roman"/>
                <a:cs typeface="Times New Roman"/>
              </a:rPr>
              <a:t>mechanical wave that is an oscillation of pressure transmitted through a solid, liquid or gas, composed of frequencies within the range of hearing. </a:t>
            </a:r>
            <a:endParaRPr lang="en-GB" sz="4000" dirty="0">
              <a:latin typeface="Times New Roman"/>
              <a:cs typeface="Times New Roman"/>
            </a:endParaRPr>
          </a:p>
        </p:txBody>
      </p:sp>
      <p:pic>
        <p:nvPicPr>
          <p:cNvPr id="5" name="Immagine 4" descr="soundoff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968" y="1781687"/>
            <a:ext cx="3530007" cy="2683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1958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6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ersonalizzato 4">
            <a:hlinkClick r:id="rId3" action="ppaction://hlinksldjump" highlightClick="1"/>
          </p:cNvPr>
          <p:cNvSpPr/>
          <p:nvPr/>
        </p:nvSpPr>
        <p:spPr>
          <a:xfrm>
            <a:off x="4832058" y="4191717"/>
            <a:ext cx="3551770" cy="1528015"/>
          </a:xfrm>
          <a:prstGeom prst="actionButtonBlank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000" dirty="0" smtClean="0">
                <a:latin typeface="Lucida Grande"/>
                <a:cs typeface="Lucida Grande"/>
              </a:rPr>
              <a:t>FIND THE RIGHT TIMBRE! </a:t>
            </a:r>
            <a:endParaRPr lang="en-GB" sz="3000" dirty="0">
              <a:latin typeface="Lucida Grande"/>
              <a:cs typeface="Lucida Grande"/>
            </a:endParaRPr>
          </a:p>
        </p:txBody>
      </p:sp>
      <p:sp>
        <p:nvSpPr>
          <p:cNvPr id="6" name="Personalizzato 5">
            <a:hlinkClick r:id="rId4" action="ppaction://hlinksldjump" highlightClick="1"/>
          </p:cNvPr>
          <p:cNvSpPr/>
          <p:nvPr/>
        </p:nvSpPr>
        <p:spPr>
          <a:xfrm>
            <a:off x="691769" y="1153870"/>
            <a:ext cx="3551770" cy="1528015"/>
          </a:xfrm>
          <a:prstGeom prst="actionButtonBlank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000" dirty="0">
                <a:latin typeface="Lucida Grande"/>
                <a:cs typeface="Lucida Grande"/>
              </a:rPr>
              <a:t>THE </a:t>
            </a:r>
            <a:r>
              <a:rPr lang="en-GB" sz="3000" dirty="0" smtClean="0">
                <a:latin typeface="Lucida Grande"/>
                <a:cs typeface="Lucida Grande"/>
              </a:rPr>
              <a:t>SOUND</a:t>
            </a:r>
            <a:endParaRPr lang="en-GB" sz="3000" dirty="0">
              <a:latin typeface="Lucida Grande"/>
              <a:cs typeface="Lucida Grande"/>
            </a:endParaRPr>
          </a:p>
        </p:txBody>
      </p:sp>
    </p:spTree>
    <p:extLst>
      <p:ext uri="{BB962C8B-B14F-4D97-AF65-F5344CB8AC3E}">
        <p14:creationId xmlns:p14="http://schemas.microsoft.com/office/powerpoint/2010/main" val="203150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sine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787" y="445508"/>
            <a:ext cx="8737545" cy="5955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7315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774368" y="650439"/>
            <a:ext cx="7661085" cy="5170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300" dirty="0" smtClean="0">
                <a:latin typeface="Times New Roman"/>
                <a:cs typeface="Times New Roman"/>
              </a:rPr>
              <a:t>THE SOUND HAD THREE FEATURES:</a:t>
            </a:r>
          </a:p>
          <a:p>
            <a:pPr marL="285750" indent="-285750">
              <a:buFont typeface="Arial"/>
              <a:buChar char="•"/>
            </a:pPr>
            <a:r>
              <a:rPr lang="en-GB" sz="3300" b="1" dirty="0" smtClean="0">
                <a:latin typeface="Times New Roman"/>
                <a:cs typeface="Times New Roman"/>
              </a:rPr>
              <a:t>PITCH</a:t>
            </a:r>
            <a:r>
              <a:rPr lang="en-GB" sz="3300" dirty="0" smtClean="0">
                <a:latin typeface="Times New Roman"/>
                <a:cs typeface="Times New Roman"/>
              </a:rPr>
              <a:t> – is a property which allows who is listening the sound to understand if the sound is HIGH or LOW</a:t>
            </a:r>
          </a:p>
          <a:p>
            <a:pPr marL="285750" indent="-285750">
              <a:buFont typeface="Arial"/>
              <a:buChar char="•"/>
            </a:pPr>
            <a:r>
              <a:rPr lang="en-GB" sz="3300" b="1" dirty="0" smtClean="0">
                <a:latin typeface="Times New Roman"/>
                <a:cs typeface="Times New Roman"/>
              </a:rPr>
              <a:t>INTENSITY</a:t>
            </a:r>
            <a:r>
              <a:rPr lang="en-GB" sz="3300" dirty="0" smtClean="0">
                <a:latin typeface="Times New Roman"/>
                <a:cs typeface="Times New Roman"/>
              </a:rPr>
              <a:t> – is the volume, if the amplitude of the sine wave grows the intensity and so the volume will be higher. </a:t>
            </a:r>
          </a:p>
          <a:p>
            <a:pPr marL="285750" indent="-285750">
              <a:buFont typeface="Arial"/>
              <a:buChar char="•"/>
            </a:pPr>
            <a:r>
              <a:rPr lang="en-GB" sz="3300" b="1" dirty="0" smtClean="0">
                <a:latin typeface="Times New Roman"/>
                <a:cs typeface="Times New Roman"/>
              </a:rPr>
              <a:t>TIMBRE</a:t>
            </a:r>
            <a:r>
              <a:rPr lang="en-GB" sz="3300" dirty="0" smtClean="0">
                <a:latin typeface="Times New Roman"/>
                <a:cs typeface="Times New Roman"/>
              </a:rPr>
              <a:t> – Allows to understand the producer of the sound. (e.g. the Piano, Trumpet, Human Voice)</a:t>
            </a:r>
            <a:endParaRPr lang="en-GB" sz="33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6158571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latin typeface="Times New Roman"/>
                <a:cs typeface="Times New Roman"/>
              </a:rPr>
              <a:t>THE SOUND INTENSITY</a:t>
            </a:r>
            <a:endParaRPr lang="en-GB" dirty="0">
              <a:latin typeface="Times New Roman"/>
              <a:cs typeface="Times New Roman"/>
            </a:endParaRPr>
          </a:p>
        </p:txBody>
      </p:sp>
      <p:pic>
        <p:nvPicPr>
          <p:cNvPr id="4" name="Segnaposto contenuto 3" descr="Image320.gif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20" b="4065"/>
          <a:stretch/>
        </p:blipFill>
        <p:spPr>
          <a:xfrm>
            <a:off x="457200" y="1207957"/>
            <a:ext cx="8229600" cy="5575189"/>
          </a:xfrm>
        </p:spPr>
      </p:pic>
      <p:sp>
        <p:nvSpPr>
          <p:cNvPr id="5" name="CasellaDiTesto 4"/>
          <p:cNvSpPr txBox="1"/>
          <p:nvPr/>
        </p:nvSpPr>
        <p:spPr>
          <a:xfrm>
            <a:off x="1001517" y="5609270"/>
            <a:ext cx="17242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000" i="1" dirty="0">
                <a:latin typeface="Times New Roman"/>
                <a:cs typeface="Times New Roman"/>
              </a:rPr>
              <a:t>I= </a:t>
            </a:r>
            <a:r>
              <a:rPr lang="it-IT" sz="3000" i="1" dirty="0" smtClean="0">
                <a:latin typeface="Times New Roman"/>
                <a:cs typeface="Times New Roman"/>
              </a:rPr>
              <a:t>E/A </a:t>
            </a:r>
            <a:r>
              <a:rPr lang="it-IT" sz="3000" i="1" dirty="0">
                <a:latin typeface="Times New Roman"/>
                <a:cs typeface="Times New Roman"/>
              </a:rPr>
              <a:t>∆t</a:t>
            </a:r>
            <a:endParaRPr lang="it-IT" sz="3000" dirty="0">
              <a:latin typeface="Times New Roman"/>
              <a:cs typeface="Times New Roman"/>
            </a:endParaRPr>
          </a:p>
          <a:p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30944109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decibel-scale.gi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1" b="7761"/>
          <a:stretch/>
        </p:blipFill>
        <p:spPr>
          <a:xfrm>
            <a:off x="175523" y="185203"/>
            <a:ext cx="8773150" cy="6050750"/>
          </a:xfrm>
          <a:prstGeom prst="rect">
            <a:avLst/>
          </a:prstGeom>
        </p:spPr>
      </p:pic>
      <p:sp>
        <p:nvSpPr>
          <p:cNvPr id="6" name="Pagina iniziale 5">
            <a:hlinkClick r:id="rId3" action="ppaction://hlinksldjump" highlightClick="1"/>
          </p:cNvPr>
          <p:cNvSpPr/>
          <p:nvPr/>
        </p:nvSpPr>
        <p:spPr>
          <a:xfrm>
            <a:off x="175523" y="5957194"/>
            <a:ext cx="836318" cy="794981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74735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762000" y="359833"/>
            <a:ext cx="77152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 smtClean="0">
                <a:latin typeface="Times New Roman"/>
                <a:cs typeface="Times New Roman"/>
              </a:rPr>
              <a:t>FIND THE RIGHT TIMBRE!</a:t>
            </a:r>
            <a:endParaRPr lang="en-GB" sz="4000" dirty="0">
              <a:latin typeface="Times New Roman"/>
              <a:cs typeface="Times New Roman"/>
            </a:endParaRPr>
          </a:p>
        </p:txBody>
      </p:sp>
      <p:sp>
        <p:nvSpPr>
          <p:cNvPr id="6" name="Suono 5">
            <a:hlinkClick r:id="" action="ppaction://noaction" highlightClick="1">
              <a:snd r:embed="rId2" name="Harp 1.wav"/>
            </a:hlinkClick>
          </p:cNvPr>
          <p:cNvSpPr/>
          <p:nvPr/>
        </p:nvSpPr>
        <p:spPr>
          <a:xfrm>
            <a:off x="4106333" y="1067719"/>
            <a:ext cx="846667" cy="847864"/>
          </a:xfrm>
          <a:prstGeom prst="actionButtonSound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Personalizzato 6">
            <a:hlinkClick r:id="rId3" action="ppaction://hlinksldjump" highlightClick="1"/>
          </p:cNvPr>
          <p:cNvSpPr/>
          <p:nvPr/>
        </p:nvSpPr>
        <p:spPr>
          <a:xfrm>
            <a:off x="1407583" y="4751917"/>
            <a:ext cx="730250" cy="931333"/>
          </a:xfrm>
          <a:prstGeom prst="actionButtonBlank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9000" dirty="0" smtClean="0"/>
              <a:t>1</a:t>
            </a:r>
            <a:endParaRPr lang="en-GB" sz="8500" dirty="0"/>
          </a:p>
        </p:txBody>
      </p:sp>
      <p:sp>
        <p:nvSpPr>
          <p:cNvPr id="10" name="Personalizzato 9">
            <a:hlinkClick r:id="rId4" action="ppaction://hlinksldjump" highlightClick="1"/>
          </p:cNvPr>
          <p:cNvSpPr/>
          <p:nvPr/>
        </p:nvSpPr>
        <p:spPr>
          <a:xfrm>
            <a:off x="7200900" y="4751917"/>
            <a:ext cx="730250" cy="931333"/>
          </a:xfrm>
          <a:prstGeom prst="actionButtonBlank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9000" dirty="0" smtClean="0"/>
              <a:t>3</a:t>
            </a:r>
            <a:endParaRPr lang="en-GB" sz="8500" dirty="0"/>
          </a:p>
        </p:txBody>
      </p:sp>
      <p:pic>
        <p:nvPicPr>
          <p:cNvPr id="11" name="Immagine 10" descr="Unknown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986" y="1204054"/>
            <a:ext cx="1888364" cy="3414886"/>
          </a:xfrm>
          <a:prstGeom prst="rect">
            <a:avLst/>
          </a:prstGeom>
        </p:spPr>
      </p:pic>
      <p:pic>
        <p:nvPicPr>
          <p:cNvPr id="2" name="Immagine 1" descr="Mandolino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45916" y="1810213"/>
            <a:ext cx="3609495" cy="2067256"/>
          </a:xfrm>
          <a:prstGeom prst="rect">
            <a:avLst/>
          </a:prstGeom>
        </p:spPr>
      </p:pic>
      <p:pic>
        <p:nvPicPr>
          <p:cNvPr id="3" name="Immagine 2" descr="GUITAR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972" y="2231362"/>
            <a:ext cx="2259764" cy="2259764"/>
          </a:xfrm>
          <a:prstGeom prst="rect">
            <a:avLst/>
          </a:prstGeom>
        </p:spPr>
      </p:pic>
      <p:sp>
        <p:nvSpPr>
          <p:cNvPr id="12" name="CasellaDiTesto 11"/>
          <p:cNvSpPr txBox="1"/>
          <p:nvPr/>
        </p:nvSpPr>
        <p:spPr>
          <a:xfrm>
            <a:off x="3789124" y="6019624"/>
            <a:ext cx="153898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500" dirty="0" smtClean="0">
                <a:latin typeface="Comic Sans MS"/>
                <a:cs typeface="Comic Sans MS"/>
              </a:rPr>
              <a:t>GUITAR</a:t>
            </a:r>
            <a:endParaRPr lang="en-GB" sz="2500" dirty="0">
              <a:latin typeface="Comic Sans MS"/>
              <a:cs typeface="Comic Sans MS"/>
            </a:endParaRPr>
          </a:p>
        </p:txBody>
      </p:sp>
      <p:sp>
        <p:nvSpPr>
          <p:cNvPr id="13" name="CasellaDiTesto 12"/>
          <p:cNvSpPr txBox="1"/>
          <p:nvPr/>
        </p:nvSpPr>
        <p:spPr>
          <a:xfrm>
            <a:off x="762000" y="5988167"/>
            <a:ext cx="203046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500" dirty="0" smtClean="0">
                <a:latin typeface="Comic Sans MS"/>
                <a:cs typeface="Comic Sans MS"/>
              </a:rPr>
              <a:t>MANDOLIN</a:t>
            </a:r>
            <a:endParaRPr lang="en-GB" sz="2500" dirty="0">
              <a:latin typeface="Comic Sans MS"/>
              <a:cs typeface="Comic Sans MS"/>
            </a:endParaRPr>
          </a:p>
        </p:txBody>
      </p:sp>
      <p:sp>
        <p:nvSpPr>
          <p:cNvPr id="14" name="CasellaDiTesto 13"/>
          <p:cNvSpPr txBox="1"/>
          <p:nvPr/>
        </p:nvSpPr>
        <p:spPr>
          <a:xfrm>
            <a:off x="6722362" y="6083212"/>
            <a:ext cx="153898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500" dirty="0" smtClean="0">
                <a:latin typeface="Comic Sans MS"/>
                <a:cs typeface="Comic Sans MS"/>
              </a:rPr>
              <a:t>HARP</a:t>
            </a:r>
          </a:p>
        </p:txBody>
      </p:sp>
      <p:sp>
        <p:nvSpPr>
          <p:cNvPr id="16" name="Personalizzato 15">
            <a:hlinkClick r:id="rId3" action="ppaction://hlinksldjump" highlightClick="1"/>
          </p:cNvPr>
          <p:cNvSpPr/>
          <p:nvPr/>
        </p:nvSpPr>
        <p:spPr>
          <a:xfrm>
            <a:off x="4235177" y="4751917"/>
            <a:ext cx="730250" cy="931333"/>
          </a:xfrm>
          <a:prstGeom prst="actionButtonBlank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9000" dirty="0"/>
              <a:t>2</a:t>
            </a:r>
            <a:endParaRPr lang="en-GB" sz="8500" dirty="0"/>
          </a:p>
        </p:txBody>
      </p:sp>
    </p:spTree>
    <p:extLst>
      <p:ext uri="{BB962C8B-B14F-4D97-AF65-F5344CB8AC3E}">
        <p14:creationId xmlns:p14="http://schemas.microsoft.com/office/powerpoint/2010/main" val="37193392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762000" y="359833"/>
            <a:ext cx="77152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 smtClean="0">
                <a:latin typeface="Times New Roman"/>
                <a:cs typeface="Times New Roman"/>
              </a:rPr>
              <a:t>FIND THE RIGHT TIMBRE!</a:t>
            </a:r>
            <a:endParaRPr lang="en-GB" sz="4000" dirty="0">
              <a:latin typeface="Times New Roman"/>
              <a:cs typeface="Times New Roman"/>
            </a:endParaRPr>
          </a:p>
        </p:txBody>
      </p:sp>
      <p:sp>
        <p:nvSpPr>
          <p:cNvPr id="7" name="Personalizzato 6">
            <a:hlinkClick r:id="rId2" action="ppaction://hlinksldjump" highlightClick="1"/>
          </p:cNvPr>
          <p:cNvSpPr/>
          <p:nvPr/>
        </p:nvSpPr>
        <p:spPr>
          <a:xfrm>
            <a:off x="1407583" y="4751917"/>
            <a:ext cx="730250" cy="931333"/>
          </a:xfrm>
          <a:prstGeom prst="actionButtonBlank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9000" dirty="0" smtClean="0"/>
              <a:t>1</a:t>
            </a:r>
            <a:endParaRPr lang="en-GB" sz="8500" dirty="0"/>
          </a:p>
        </p:txBody>
      </p:sp>
      <p:sp>
        <p:nvSpPr>
          <p:cNvPr id="8" name="Personalizzato 7">
            <a:hlinkClick r:id="rId3" action="ppaction://hlinksldjump" highlightClick="1"/>
          </p:cNvPr>
          <p:cNvSpPr/>
          <p:nvPr/>
        </p:nvSpPr>
        <p:spPr>
          <a:xfrm>
            <a:off x="4286250" y="4751917"/>
            <a:ext cx="730250" cy="931333"/>
          </a:xfrm>
          <a:prstGeom prst="actionButtonBlank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9000" dirty="0"/>
              <a:t>2</a:t>
            </a:r>
            <a:endParaRPr lang="en-GB" sz="8500" dirty="0"/>
          </a:p>
        </p:txBody>
      </p:sp>
      <p:sp>
        <p:nvSpPr>
          <p:cNvPr id="9" name="Personalizzato 8">
            <a:hlinkClick r:id="rId3" action="ppaction://hlinksldjump" highlightClick="1"/>
          </p:cNvPr>
          <p:cNvSpPr/>
          <p:nvPr/>
        </p:nvSpPr>
        <p:spPr>
          <a:xfrm>
            <a:off x="7200900" y="4751917"/>
            <a:ext cx="730250" cy="931333"/>
          </a:xfrm>
          <a:prstGeom prst="actionButtonBlank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9000" dirty="0" smtClean="0"/>
              <a:t>3</a:t>
            </a:r>
            <a:endParaRPr lang="en-GB" sz="8500" dirty="0"/>
          </a:p>
        </p:txBody>
      </p:sp>
      <p:sp>
        <p:nvSpPr>
          <p:cNvPr id="10" name="AutoShape 15">
            <a:hlinkClick r:id="" action="ppaction://noaction" highlightClick="1">
              <a:snd r:embed="rId4" name="pianoe2.wav"/>
            </a:hlinkClick>
          </p:cNvPr>
          <p:cNvSpPr>
            <a:spLocks noChangeArrowheads="1"/>
          </p:cNvSpPr>
          <p:nvPr/>
        </p:nvSpPr>
        <p:spPr bwMode="auto">
          <a:xfrm>
            <a:off x="4057650" y="1067718"/>
            <a:ext cx="817784" cy="734795"/>
          </a:xfrm>
          <a:prstGeom prst="actionButtonSound">
            <a:avLst/>
          </a:prstGeom>
          <a:solidFill>
            <a:srgbClr val="FFFF00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3" name="Immagine 2" descr="PIANO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332" y="1952934"/>
            <a:ext cx="2573833" cy="2573833"/>
          </a:xfrm>
          <a:prstGeom prst="rect">
            <a:avLst/>
          </a:prstGeom>
        </p:spPr>
      </p:pic>
      <p:pic>
        <p:nvPicPr>
          <p:cNvPr id="2" name="Immagine 1" descr="image_marimba_jom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4549" y="1802513"/>
            <a:ext cx="3186313" cy="2684351"/>
          </a:xfrm>
          <a:prstGeom prst="rect">
            <a:avLst/>
          </a:prstGeom>
        </p:spPr>
      </p:pic>
      <p:pic>
        <p:nvPicPr>
          <p:cNvPr id="6" name="Immagine 5" descr="CLARINETTO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7521" y="2183850"/>
            <a:ext cx="1729174" cy="2420844"/>
          </a:xfrm>
          <a:prstGeom prst="rect">
            <a:avLst/>
          </a:prstGeom>
        </p:spPr>
      </p:pic>
      <p:sp>
        <p:nvSpPr>
          <p:cNvPr id="12" name="CasellaDiTesto 11"/>
          <p:cNvSpPr txBox="1"/>
          <p:nvPr/>
        </p:nvSpPr>
        <p:spPr>
          <a:xfrm>
            <a:off x="970543" y="5988167"/>
            <a:ext cx="153898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500" dirty="0" smtClean="0">
                <a:latin typeface="Comic Sans MS"/>
                <a:cs typeface="Comic Sans MS"/>
              </a:rPr>
              <a:t>PIANO</a:t>
            </a:r>
            <a:endParaRPr lang="en-GB" sz="2500" dirty="0">
              <a:latin typeface="Comic Sans MS"/>
              <a:cs typeface="Comic Sans MS"/>
            </a:endParaRPr>
          </a:p>
        </p:txBody>
      </p:sp>
      <p:sp>
        <p:nvSpPr>
          <p:cNvPr id="13" name="CasellaDiTesto 12"/>
          <p:cNvSpPr txBox="1"/>
          <p:nvPr/>
        </p:nvSpPr>
        <p:spPr>
          <a:xfrm>
            <a:off x="3747520" y="5991766"/>
            <a:ext cx="183228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500" dirty="0" smtClean="0">
                <a:latin typeface="Comic Sans MS"/>
                <a:cs typeface="Comic Sans MS"/>
              </a:rPr>
              <a:t>CLARINET</a:t>
            </a:r>
            <a:endParaRPr lang="en-GB" sz="2500" dirty="0">
              <a:latin typeface="Comic Sans MS"/>
              <a:cs typeface="Comic Sans MS"/>
            </a:endParaRPr>
          </a:p>
        </p:txBody>
      </p:sp>
      <p:sp>
        <p:nvSpPr>
          <p:cNvPr id="14" name="CasellaDiTesto 13"/>
          <p:cNvSpPr txBox="1"/>
          <p:nvPr/>
        </p:nvSpPr>
        <p:spPr>
          <a:xfrm>
            <a:off x="6563032" y="5988167"/>
            <a:ext cx="191421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500" dirty="0" smtClean="0">
                <a:latin typeface="Comic Sans MS"/>
                <a:cs typeface="Comic Sans MS"/>
              </a:rPr>
              <a:t>MARIMBA</a:t>
            </a:r>
            <a:endParaRPr lang="en-GB" sz="2500" dirty="0">
              <a:latin typeface="Comic Sans MS"/>
              <a:cs typeface="Comic Sans MS"/>
            </a:endParaRPr>
          </a:p>
        </p:txBody>
      </p:sp>
    </p:spTree>
    <p:extLst>
      <p:ext uri="{BB962C8B-B14F-4D97-AF65-F5344CB8AC3E}">
        <p14:creationId xmlns:p14="http://schemas.microsoft.com/office/powerpoint/2010/main" val="40901879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762000" y="359833"/>
            <a:ext cx="77152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 smtClean="0">
                <a:latin typeface="Times New Roman"/>
                <a:cs typeface="Times New Roman"/>
              </a:rPr>
              <a:t>FIND THE RIGHT TIMBRE!</a:t>
            </a:r>
            <a:endParaRPr lang="en-GB" sz="4000" dirty="0">
              <a:latin typeface="Times New Roman"/>
              <a:cs typeface="Times New Roman"/>
            </a:endParaRPr>
          </a:p>
        </p:txBody>
      </p:sp>
      <p:sp>
        <p:nvSpPr>
          <p:cNvPr id="6" name="AutoShape 14">
            <a:hlinkClick r:id="" action="ppaction://noaction" highlightClick="1">
              <a:snd r:embed="rId2" name="guite23.wav"/>
            </a:hlinkClick>
          </p:cNvPr>
          <p:cNvSpPr>
            <a:spLocks noChangeArrowheads="1"/>
          </p:cNvSpPr>
          <p:nvPr/>
        </p:nvSpPr>
        <p:spPr bwMode="auto">
          <a:xfrm>
            <a:off x="4169833" y="1052513"/>
            <a:ext cx="787930" cy="736070"/>
          </a:xfrm>
          <a:prstGeom prst="actionButtonSound">
            <a:avLst/>
          </a:prstGeom>
          <a:solidFill>
            <a:srgbClr val="FFFF00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Personalizzato 7">
            <a:hlinkClick r:id="rId3" action="ppaction://hlinksldjump" highlightClick="1"/>
          </p:cNvPr>
          <p:cNvSpPr/>
          <p:nvPr/>
        </p:nvSpPr>
        <p:spPr>
          <a:xfrm>
            <a:off x="1407583" y="4751917"/>
            <a:ext cx="730250" cy="931333"/>
          </a:xfrm>
          <a:prstGeom prst="actionButtonBlank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9000" dirty="0" smtClean="0"/>
              <a:t>1</a:t>
            </a:r>
            <a:endParaRPr lang="en-GB" sz="8500" dirty="0"/>
          </a:p>
        </p:txBody>
      </p:sp>
      <p:sp>
        <p:nvSpPr>
          <p:cNvPr id="9" name="Personalizzato 8">
            <a:hlinkClick r:id="rId4" action="ppaction://hlinksldjump" highlightClick="1"/>
          </p:cNvPr>
          <p:cNvSpPr/>
          <p:nvPr/>
        </p:nvSpPr>
        <p:spPr>
          <a:xfrm>
            <a:off x="4286250" y="4751917"/>
            <a:ext cx="730250" cy="931333"/>
          </a:xfrm>
          <a:prstGeom prst="actionButtonBlank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9000" dirty="0"/>
              <a:t>2</a:t>
            </a:r>
            <a:endParaRPr lang="en-GB" sz="8500" dirty="0"/>
          </a:p>
        </p:txBody>
      </p:sp>
      <p:sp>
        <p:nvSpPr>
          <p:cNvPr id="10" name="Personalizzato 9">
            <a:hlinkClick r:id="rId3" action="ppaction://hlinksldjump" highlightClick="1"/>
          </p:cNvPr>
          <p:cNvSpPr/>
          <p:nvPr/>
        </p:nvSpPr>
        <p:spPr>
          <a:xfrm>
            <a:off x="7200900" y="4751917"/>
            <a:ext cx="730250" cy="931333"/>
          </a:xfrm>
          <a:prstGeom prst="actionButtonBlank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9000" dirty="0" smtClean="0"/>
              <a:t>3</a:t>
            </a:r>
            <a:endParaRPr lang="en-GB" sz="8500" dirty="0"/>
          </a:p>
        </p:txBody>
      </p:sp>
      <p:pic>
        <p:nvPicPr>
          <p:cNvPr id="2" name="Immagine 1" descr="GUITAR.jp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55" r="-12391"/>
          <a:stretch/>
        </p:blipFill>
        <p:spPr>
          <a:xfrm>
            <a:off x="3636091" y="1931965"/>
            <a:ext cx="2300464" cy="2564077"/>
          </a:xfrm>
          <a:prstGeom prst="rect">
            <a:avLst/>
          </a:prstGeom>
        </p:spPr>
      </p:pic>
      <p:pic>
        <p:nvPicPr>
          <p:cNvPr id="3" name="Immagine 2" descr="Mandolino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00410" y="2062493"/>
            <a:ext cx="3136804" cy="1796533"/>
          </a:xfrm>
          <a:prstGeom prst="rect">
            <a:avLst/>
          </a:prstGeom>
        </p:spPr>
      </p:pic>
      <p:pic>
        <p:nvPicPr>
          <p:cNvPr id="5" name="Immagine 4" descr="Conga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5149" y="1052513"/>
            <a:ext cx="2542032" cy="3602736"/>
          </a:xfrm>
          <a:prstGeom prst="rect">
            <a:avLst/>
          </a:prstGeom>
        </p:spPr>
      </p:pic>
      <p:sp>
        <p:nvSpPr>
          <p:cNvPr id="11" name="CasellaDiTesto 10"/>
          <p:cNvSpPr txBox="1"/>
          <p:nvPr/>
        </p:nvSpPr>
        <p:spPr>
          <a:xfrm>
            <a:off x="762000" y="5988167"/>
            <a:ext cx="208935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500" dirty="0" smtClean="0">
                <a:latin typeface="Comic Sans MS"/>
                <a:cs typeface="Comic Sans MS"/>
              </a:rPr>
              <a:t>MANDOLIN</a:t>
            </a:r>
            <a:endParaRPr lang="en-GB" sz="2500" dirty="0">
              <a:latin typeface="Comic Sans MS"/>
              <a:cs typeface="Comic Sans MS"/>
            </a:endParaRPr>
          </a:p>
        </p:txBody>
      </p:sp>
      <p:sp>
        <p:nvSpPr>
          <p:cNvPr id="12" name="CasellaDiTesto 11"/>
          <p:cNvSpPr txBox="1"/>
          <p:nvPr/>
        </p:nvSpPr>
        <p:spPr>
          <a:xfrm>
            <a:off x="3908749" y="6021263"/>
            <a:ext cx="153898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500" dirty="0" smtClean="0">
                <a:latin typeface="Comic Sans MS"/>
                <a:cs typeface="Comic Sans MS"/>
              </a:rPr>
              <a:t>GUITAR</a:t>
            </a:r>
            <a:endParaRPr lang="en-GB" sz="2500" dirty="0">
              <a:latin typeface="Comic Sans MS"/>
              <a:cs typeface="Comic Sans MS"/>
            </a:endParaRPr>
          </a:p>
        </p:txBody>
      </p:sp>
      <p:sp>
        <p:nvSpPr>
          <p:cNvPr id="13" name="CasellaDiTesto 12"/>
          <p:cNvSpPr txBox="1"/>
          <p:nvPr/>
        </p:nvSpPr>
        <p:spPr>
          <a:xfrm>
            <a:off x="6866194" y="6021263"/>
            <a:ext cx="174097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500" dirty="0" smtClean="0">
                <a:latin typeface="Comic Sans MS"/>
                <a:cs typeface="Comic Sans MS"/>
              </a:rPr>
              <a:t>CONGAS</a:t>
            </a:r>
            <a:endParaRPr lang="en-GB" sz="2500" dirty="0">
              <a:latin typeface="Comic Sans MS"/>
              <a:cs typeface="Comic Sans MS"/>
            </a:endParaRPr>
          </a:p>
        </p:txBody>
      </p:sp>
    </p:spTree>
    <p:extLst>
      <p:ext uri="{BB962C8B-B14F-4D97-AF65-F5344CB8AC3E}">
        <p14:creationId xmlns:p14="http://schemas.microsoft.com/office/powerpoint/2010/main" val="16526780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762000" y="359833"/>
            <a:ext cx="77152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 smtClean="0">
                <a:latin typeface="Times New Roman"/>
                <a:cs typeface="Times New Roman"/>
              </a:rPr>
              <a:t>FIND THE RIGHT TIMBRE!</a:t>
            </a:r>
            <a:endParaRPr lang="en-GB" sz="4000" dirty="0">
              <a:latin typeface="Times New Roman"/>
              <a:cs typeface="Times New Roman"/>
            </a:endParaRPr>
          </a:p>
        </p:txBody>
      </p:sp>
      <p:sp>
        <p:nvSpPr>
          <p:cNvPr id="7" name="AutoShape 18">
            <a:hlinkClick r:id="" action="ppaction://noaction" highlightClick="1">
              <a:snd r:embed="rId2" name="tpte2long.wav"/>
            </a:hlinkClick>
          </p:cNvPr>
          <p:cNvSpPr>
            <a:spLocks noChangeArrowheads="1"/>
          </p:cNvSpPr>
          <p:nvPr/>
        </p:nvSpPr>
        <p:spPr bwMode="auto">
          <a:xfrm>
            <a:off x="4183063" y="1067718"/>
            <a:ext cx="907520" cy="773781"/>
          </a:xfrm>
          <a:prstGeom prst="actionButtonSound">
            <a:avLst/>
          </a:prstGeom>
          <a:solidFill>
            <a:srgbClr val="FFFF00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Personalizzato 4">
            <a:hlinkClick r:id="rId3" action="ppaction://hlinksldjump" highlightClick="1"/>
          </p:cNvPr>
          <p:cNvSpPr/>
          <p:nvPr/>
        </p:nvSpPr>
        <p:spPr>
          <a:xfrm>
            <a:off x="1407583" y="4751917"/>
            <a:ext cx="730250" cy="931333"/>
          </a:xfrm>
          <a:prstGeom prst="actionButtonBlank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9000" dirty="0" smtClean="0"/>
              <a:t>1</a:t>
            </a:r>
            <a:endParaRPr lang="en-GB" sz="8500" dirty="0"/>
          </a:p>
        </p:txBody>
      </p:sp>
      <p:sp>
        <p:nvSpPr>
          <p:cNvPr id="8" name="Personalizzato 7">
            <a:hlinkClick r:id="rId4" action="ppaction://hlinksldjump" highlightClick="1"/>
          </p:cNvPr>
          <p:cNvSpPr/>
          <p:nvPr/>
        </p:nvSpPr>
        <p:spPr>
          <a:xfrm>
            <a:off x="4286250" y="4751917"/>
            <a:ext cx="730250" cy="931333"/>
          </a:xfrm>
          <a:prstGeom prst="actionButtonBlank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9000" dirty="0"/>
              <a:t>2</a:t>
            </a:r>
            <a:endParaRPr lang="en-GB" sz="8500" dirty="0"/>
          </a:p>
        </p:txBody>
      </p:sp>
      <p:sp>
        <p:nvSpPr>
          <p:cNvPr id="9" name="Personalizzato 8">
            <a:hlinkClick r:id="rId4" action="ppaction://hlinksldjump" highlightClick="1"/>
          </p:cNvPr>
          <p:cNvSpPr/>
          <p:nvPr/>
        </p:nvSpPr>
        <p:spPr>
          <a:xfrm>
            <a:off x="7200900" y="4751917"/>
            <a:ext cx="730250" cy="931333"/>
          </a:xfrm>
          <a:prstGeom prst="actionButtonBlank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9000" dirty="0" smtClean="0"/>
              <a:t>3</a:t>
            </a:r>
            <a:endParaRPr lang="en-GB" sz="8500" dirty="0"/>
          </a:p>
        </p:txBody>
      </p:sp>
      <p:pic>
        <p:nvPicPr>
          <p:cNvPr id="2" name="Immagine 1" descr="tromba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324" y="2847398"/>
            <a:ext cx="2579467" cy="1351394"/>
          </a:xfrm>
          <a:prstGeom prst="rect">
            <a:avLst/>
          </a:prstGeom>
        </p:spPr>
      </p:pic>
      <p:pic>
        <p:nvPicPr>
          <p:cNvPr id="3" name="Immagine 2" descr="CLARINETTO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6800" y="1264976"/>
            <a:ext cx="2413000" cy="3378200"/>
          </a:xfrm>
          <a:prstGeom prst="rect">
            <a:avLst/>
          </a:prstGeom>
        </p:spPr>
      </p:pic>
      <p:pic>
        <p:nvPicPr>
          <p:cNvPr id="6" name="Immagine 5" descr="images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0047" y="2326566"/>
            <a:ext cx="2670352" cy="2073450"/>
          </a:xfrm>
          <a:prstGeom prst="rect">
            <a:avLst/>
          </a:prstGeom>
        </p:spPr>
      </p:pic>
      <p:sp>
        <p:nvSpPr>
          <p:cNvPr id="10" name="CasellaDiTesto 9"/>
          <p:cNvSpPr txBox="1"/>
          <p:nvPr/>
        </p:nvSpPr>
        <p:spPr>
          <a:xfrm>
            <a:off x="762000" y="5988167"/>
            <a:ext cx="1747531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500" dirty="0" smtClean="0">
                <a:latin typeface="Comic Sans MS"/>
                <a:cs typeface="Comic Sans MS"/>
              </a:rPr>
              <a:t>TRUMPET</a:t>
            </a:r>
            <a:endParaRPr lang="en-GB" sz="2500" dirty="0">
              <a:latin typeface="Comic Sans MS"/>
              <a:cs typeface="Comic Sans MS"/>
            </a:endParaRPr>
          </a:p>
        </p:txBody>
      </p:sp>
      <p:sp>
        <p:nvSpPr>
          <p:cNvPr id="11" name="CasellaDiTesto 10"/>
          <p:cNvSpPr txBox="1"/>
          <p:nvPr/>
        </p:nvSpPr>
        <p:spPr>
          <a:xfrm>
            <a:off x="3908749" y="5988167"/>
            <a:ext cx="153898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500" dirty="0" smtClean="0">
                <a:latin typeface="Comic Sans MS"/>
                <a:cs typeface="Comic Sans MS"/>
              </a:rPr>
              <a:t>VIOLIN</a:t>
            </a:r>
            <a:endParaRPr lang="en-GB" sz="2500" dirty="0">
              <a:latin typeface="Comic Sans MS"/>
              <a:cs typeface="Comic Sans MS"/>
            </a:endParaRPr>
          </a:p>
        </p:txBody>
      </p:sp>
      <p:sp>
        <p:nvSpPr>
          <p:cNvPr id="12" name="CasellaDiTesto 11"/>
          <p:cNvSpPr txBox="1"/>
          <p:nvPr/>
        </p:nvSpPr>
        <p:spPr>
          <a:xfrm>
            <a:off x="6710516" y="5988489"/>
            <a:ext cx="196928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500" dirty="0" smtClean="0">
                <a:latin typeface="Comic Sans MS"/>
                <a:cs typeface="Comic Sans MS"/>
              </a:rPr>
              <a:t>CLARINET</a:t>
            </a:r>
            <a:endParaRPr lang="en-GB" sz="2500" dirty="0">
              <a:latin typeface="Comic Sans MS"/>
              <a:cs typeface="Comic Sans MS"/>
            </a:endParaRPr>
          </a:p>
        </p:txBody>
      </p:sp>
    </p:spTree>
    <p:extLst>
      <p:ext uri="{BB962C8B-B14F-4D97-AF65-F5344CB8AC3E}">
        <p14:creationId xmlns:p14="http://schemas.microsoft.com/office/powerpoint/2010/main" val="21198827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762000" y="359833"/>
            <a:ext cx="77152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 smtClean="0">
                <a:latin typeface="Times New Roman"/>
                <a:cs typeface="Times New Roman"/>
              </a:rPr>
              <a:t>FIND THE RIGHT TIMBRE!</a:t>
            </a:r>
            <a:endParaRPr lang="en-GB" sz="4000" dirty="0">
              <a:latin typeface="Times New Roman"/>
              <a:cs typeface="Times New Roman"/>
            </a:endParaRPr>
          </a:p>
        </p:txBody>
      </p:sp>
      <p:sp>
        <p:nvSpPr>
          <p:cNvPr id="5" name="AutoShape 17">
            <a:hlinkClick r:id="" action="ppaction://noaction" highlightClick="1">
              <a:snd r:embed="rId2" name="tenore2soft.wav"/>
            </a:hlinkClick>
          </p:cNvPr>
          <p:cNvSpPr>
            <a:spLocks noChangeArrowheads="1"/>
          </p:cNvSpPr>
          <p:nvPr/>
        </p:nvSpPr>
        <p:spPr bwMode="auto">
          <a:xfrm>
            <a:off x="4176712" y="1067719"/>
            <a:ext cx="808038" cy="720864"/>
          </a:xfrm>
          <a:prstGeom prst="actionButtonSound">
            <a:avLst/>
          </a:prstGeom>
          <a:solidFill>
            <a:srgbClr val="FFFF00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Personalizzato 5">
            <a:hlinkClick r:id="rId3" action="ppaction://hlinksldjump" highlightClick="1"/>
          </p:cNvPr>
          <p:cNvSpPr/>
          <p:nvPr/>
        </p:nvSpPr>
        <p:spPr>
          <a:xfrm>
            <a:off x="1407583" y="4751917"/>
            <a:ext cx="730250" cy="931333"/>
          </a:xfrm>
          <a:prstGeom prst="actionButtonBlank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9000" dirty="0" smtClean="0"/>
              <a:t>1</a:t>
            </a:r>
            <a:endParaRPr lang="en-GB" sz="8500" dirty="0"/>
          </a:p>
        </p:txBody>
      </p:sp>
      <p:sp>
        <p:nvSpPr>
          <p:cNvPr id="8" name="Personalizzato 7">
            <a:hlinkClick r:id="rId3" action="ppaction://hlinksldjump" highlightClick="1"/>
          </p:cNvPr>
          <p:cNvSpPr/>
          <p:nvPr/>
        </p:nvSpPr>
        <p:spPr>
          <a:xfrm>
            <a:off x="4286250" y="4751917"/>
            <a:ext cx="730250" cy="931333"/>
          </a:xfrm>
          <a:prstGeom prst="actionButtonBlank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9000" dirty="0"/>
              <a:t>2</a:t>
            </a:r>
            <a:endParaRPr lang="en-GB" sz="8500" dirty="0"/>
          </a:p>
        </p:txBody>
      </p:sp>
      <p:sp>
        <p:nvSpPr>
          <p:cNvPr id="9" name="Personalizzato 8">
            <a:hlinkClick r:id="rId4" action="ppaction://hlinksldjump" highlightClick="1"/>
          </p:cNvPr>
          <p:cNvSpPr/>
          <p:nvPr/>
        </p:nvSpPr>
        <p:spPr>
          <a:xfrm>
            <a:off x="7200900" y="4751917"/>
            <a:ext cx="730250" cy="931333"/>
          </a:xfrm>
          <a:prstGeom prst="actionButtonBlank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9000" dirty="0" smtClean="0"/>
              <a:t>3</a:t>
            </a:r>
            <a:endParaRPr lang="en-GB" sz="8500" dirty="0"/>
          </a:p>
        </p:txBody>
      </p:sp>
      <p:pic>
        <p:nvPicPr>
          <p:cNvPr id="2" name="Immagine 1" descr="CLARINETTO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8253" y="1487622"/>
            <a:ext cx="2185448" cy="3059627"/>
          </a:xfrm>
          <a:prstGeom prst="rect">
            <a:avLst/>
          </a:prstGeom>
        </p:spPr>
      </p:pic>
      <p:pic>
        <p:nvPicPr>
          <p:cNvPr id="3" name="Immagine 2" descr="Unknown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174" y="1067719"/>
            <a:ext cx="1953851" cy="3533311"/>
          </a:xfrm>
          <a:prstGeom prst="rect">
            <a:avLst/>
          </a:prstGeom>
        </p:spPr>
      </p:pic>
      <p:pic>
        <p:nvPicPr>
          <p:cNvPr id="7" name="Immagine 6" descr="PIANO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1774" y="1993900"/>
            <a:ext cx="2553349" cy="2553349"/>
          </a:xfrm>
          <a:prstGeom prst="rect">
            <a:avLst/>
          </a:prstGeom>
        </p:spPr>
      </p:pic>
      <p:sp>
        <p:nvSpPr>
          <p:cNvPr id="11" name="CasellaDiTesto 10"/>
          <p:cNvSpPr txBox="1"/>
          <p:nvPr/>
        </p:nvSpPr>
        <p:spPr>
          <a:xfrm>
            <a:off x="3851194" y="5998491"/>
            <a:ext cx="153898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500" dirty="0" smtClean="0">
                <a:latin typeface="Comic Sans MS"/>
                <a:cs typeface="Comic Sans MS"/>
              </a:rPr>
              <a:t>PIANO</a:t>
            </a:r>
            <a:endParaRPr lang="en-GB" sz="2500" dirty="0">
              <a:latin typeface="Comic Sans MS"/>
              <a:cs typeface="Comic Sans MS"/>
            </a:endParaRPr>
          </a:p>
        </p:txBody>
      </p:sp>
      <p:sp>
        <p:nvSpPr>
          <p:cNvPr id="12" name="CasellaDiTesto 11"/>
          <p:cNvSpPr txBox="1"/>
          <p:nvPr/>
        </p:nvSpPr>
        <p:spPr>
          <a:xfrm>
            <a:off x="970543" y="5988167"/>
            <a:ext cx="153898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500" dirty="0" smtClean="0">
                <a:latin typeface="Comic Sans MS"/>
                <a:cs typeface="Comic Sans MS"/>
              </a:rPr>
              <a:t>HARP</a:t>
            </a:r>
            <a:endParaRPr lang="en-GB" sz="2500" dirty="0">
              <a:latin typeface="Comic Sans MS"/>
              <a:cs typeface="Comic Sans MS"/>
            </a:endParaRPr>
          </a:p>
        </p:txBody>
      </p:sp>
      <p:sp>
        <p:nvSpPr>
          <p:cNvPr id="13" name="CasellaDiTesto 12"/>
          <p:cNvSpPr txBox="1"/>
          <p:nvPr/>
        </p:nvSpPr>
        <p:spPr>
          <a:xfrm>
            <a:off x="6866193" y="5993897"/>
            <a:ext cx="185993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500" dirty="0" smtClean="0">
                <a:latin typeface="Comic Sans MS"/>
                <a:cs typeface="Comic Sans MS"/>
              </a:rPr>
              <a:t>CLARINET</a:t>
            </a:r>
            <a:endParaRPr lang="en-GB" sz="2500" dirty="0">
              <a:latin typeface="Comic Sans MS"/>
              <a:cs typeface="Comic Sans MS"/>
            </a:endParaRPr>
          </a:p>
        </p:txBody>
      </p:sp>
    </p:spTree>
    <p:extLst>
      <p:ext uri="{BB962C8B-B14F-4D97-AF65-F5344CB8AC3E}">
        <p14:creationId xmlns:p14="http://schemas.microsoft.com/office/powerpoint/2010/main" val="25263002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518583" y="560917"/>
            <a:ext cx="807508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000" dirty="0" smtClean="0">
                <a:latin typeface="Comic Sans MS"/>
                <a:cs typeface="Comic Sans MS"/>
              </a:rPr>
              <a:t>I’M SORRY! </a:t>
            </a:r>
          </a:p>
          <a:p>
            <a:pPr algn="ctr"/>
            <a:r>
              <a:rPr lang="en-GB" sz="7000" dirty="0" smtClean="0">
                <a:latin typeface="Comic Sans MS"/>
                <a:cs typeface="Comic Sans MS"/>
              </a:rPr>
              <a:t>YOU WRONG….</a:t>
            </a:r>
            <a:endParaRPr lang="en-GB" sz="7000" dirty="0">
              <a:latin typeface="Comic Sans MS"/>
              <a:cs typeface="Comic Sans MS"/>
            </a:endParaRPr>
          </a:p>
        </p:txBody>
      </p:sp>
      <p:sp>
        <p:nvSpPr>
          <p:cNvPr id="5" name="Personalizzato 4">
            <a:hlinkClick r:id="rId2" action="ppaction://hlinksldjump" highlightClick="1"/>
          </p:cNvPr>
          <p:cNvSpPr/>
          <p:nvPr/>
        </p:nvSpPr>
        <p:spPr>
          <a:xfrm>
            <a:off x="3259667" y="5450417"/>
            <a:ext cx="2667000" cy="613834"/>
          </a:xfrm>
          <a:prstGeom prst="actionButtonBlank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500" dirty="0" smtClean="0">
                <a:latin typeface="Times New Roman"/>
                <a:cs typeface="Times New Roman"/>
              </a:rPr>
              <a:t>NEXT TIMBRE</a:t>
            </a:r>
            <a:endParaRPr lang="en-GB" sz="2500" dirty="0">
              <a:latin typeface="Times New Roman"/>
              <a:cs typeface="Times New Roman"/>
            </a:endParaRPr>
          </a:p>
        </p:txBody>
      </p:sp>
      <p:sp>
        <p:nvSpPr>
          <p:cNvPr id="6" name="Suono 5">
            <a:hlinkClick r:id="" action="ppaction://noaction" highlightClick="1">
              <a:snd r:embed="rId3" name="Harp 1.wav"/>
            </a:hlinkClick>
          </p:cNvPr>
          <p:cNvSpPr/>
          <p:nvPr/>
        </p:nvSpPr>
        <p:spPr>
          <a:xfrm>
            <a:off x="288139" y="5844557"/>
            <a:ext cx="846667" cy="847864"/>
          </a:xfrm>
          <a:prstGeom prst="actionButtonSound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CasellaDiTesto 6"/>
          <p:cNvSpPr txBox="1"/>
          <p:nvPr/>
        </p:nvSpPr>
        <p:spPr>
          <a:xfrm>
            <a:off x="663677" y="3572387"/>
            <a:ext cx="480961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dirty="0" smtClean="0">
                <a:latin typeface="Cooper Black"/>
                <a:cs typeface="Cooper Black"/>
              </a:rPr>
              <a:t>RIGHT ANSWER IS</a:t>
            </a:r>
            <a:endParaRPr lang="en-GB" sz="3000" dirty="0">
              <a:latin typeface="Cooper Black"/>
              <a:cs typeface="Cooper Black"/>
            </a:endParaRPr>
          </a:p>
        </p:txBody>
      </p:sp>
      <p:pic>
        <p:nvPicPr>
          <p:cNvPr id="8" name="Immagine 7" descr="Unknown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8276" y="2711667"/>
            <a:ext cx="1350419" cy="244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8681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518583" y="560917"/>
            <a:ext cx="807508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000" dirty="0" smtClean="0">
                <a:latin typeface="Comic Sans MS"/>
                <a:cs typeface="Comic Sans MS"/>
              </a:rPr>
              <a:t>I’M SORRY! </a:t>
            </a:r>
          </a:p>
          <a:p>
            <a:pPr algn="ctr"/>
            <a:r>
              <a:rPr lang="en-GB" sz="7000" dirty="0" smtClean="0">
                <a:latin typeface="Comic Sans MS"/>
                <a:cs typeface="Comic Sans MS"/>
              </a:rPr>
              <a:t>YOU WRONG….</a:t>
            </a:r>
            <a:endParaRPr lang="en-GB" sz="7000" dirty="0">
              <a:latin typeface="Comic Sans MS"/>
              <a:cs typeface="Comic Sans MS"/>
            </a:endParaRPr>
          </a:p>
        </p:txBody>
      </p:sp>
      <p:sp>
        <p:nvSpPr>
          <p:cNvPr id="5" name="Personalizzato 4">
            <a:hlinkClick r:id="rId2" action="ppaction://hlinksldjump" highlightClick="1"/>
          </p:cNvPr>
          <p:cNvSpPr/>
          <p:nvPr/>
        </p:nvSpPr>
        <p:spPr>
          <a:xfrm>
            <a:off x="3259667" y="5450417"/>
            <a:ext cx="2667000" cy="613834"/>
          </a:xfrm>
          <a:prstGeom prst="actionButtonBlank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500" dirty="0" smtClean="0">
                <a:latin typeface="Times New Roman"/>
                <a:cs typeface="Times New Roman"/>
              </a:rPr>
              <a:t>NEXT TIMBRE</a:t>
            </a:r>
            <a:endParaRPr lang="en-GB" sz="2500" dirty="0">
              <a:latin typeface="Times New Roman"/>
              <a:cs typeface="Times New Roman"/>
            </a:endParaRPr>
          </a:p>
        </p:txBody>
      </p:sp>
      <p:sp>
        <p:nvSpPr>
          <p:cNvPr id="6" name="AutoShape 15">
            <a:hlinkClick r:id="" action="ppaction://noaction" highlightClick="1">
              <a:snd r:embed="rId3" name="pianoe2.wav"/>
            </a:hlinkClick>
          </p:cNvPr>
          <p:cNvSpPr>
            <a:spLocks noChangeArrowheads="1"/>
          </p:cNvSpPr>
          <p:nvPr/>
        </p:nvSpPr>
        <p:spPr bwMode="auto">
          <a:xfrm>
            <a:off x="109691" y="5967459"/>
            <a:ext cx="817784" cy="734795"/>
          </a:xfrm>
          <a:prstGeom prst="actionButtonSound">
            <a:avLst/>
          </a:prstGeom>
          <a:solidFill>
            <a:srgbClr val="FFFF00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CasellaDiTesto 6"/>
          <p:cNvSpPr txBox="1"/>
          <p:nvPr/>
        </p:nvSpPr>
        <p:spPr>
          <a:xfrm>
            <a:off x="663677" y="3572387"/>
            <a:ext cx="480961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dirty="0" smtClean="0">
                <a:latin typeface="Cooper Black"/>
                <a:cs typeface="Cooper Black"/>
              </a:rPr>
              <a:t>RIGHT ANSWER IS</a:t>
            </a:r>
            <a:endParaRPr lang="en-GB" sz="3000" dirty="0">
              <a:latin typeface="Cooper Black"/>
              <a:cs typeface="Cooper Black"/>
            </a:endParaRPr>
          </a:p>
        </p:txBody>
      </p:sp>
      <p:pic>
        <p:nvPicPr>
          <p:cNvPr id="8" name="Immagine 7" descr="PIANO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4590" y="2706741"/>
            <a:ext cx="2573833" cy="2573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86726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</TotalTime>
  <Words>276</Words>
  <Application>Microsoft Macintosh PowerPoint</Application>
  <PresentationFormat>Presentazione su schermo (4:3)</PresentationFormat>
  <Paragraphs>81</Paragraphs>
  <Slides>23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23</vt:i4>
      </vt:variant>
    </vt:vector>
  </HeadingPairs>
  <TitlesOfParts>
    <vt:vector size="24" baseType="lpstr">
      <vt:lpstr>Tema di Office</vt:lpstr>
      <vt:lpstr>A Physics Lesson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RIGHT!</vt:lpstr>
      <vt:lpstr>RIGHT!</vt:lpstr>
      <vt:lpstr>RIGHT!</vt:lpstr>
      <vt:lpstr>RIGHT!</vt:lpstr>
      <vt:lpstr>RIGHT! </vt:lpstr>
      <vt:lpstr>THE SOUND</vt:lpstr>
      <vt:lpstr>Presentazione di PowerPoint</vt:lpstr>
      <vt:lpstr>Presentazione di PowerPoint</vt:lpstr>
      <vt:lpstr>THE SOUND INTENSITY</vt:lpstr>
      <vt:lpstr>Presentazione di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Physics Lesson</dc:title>
  <dc:creator>Pippo CARBOTTI</dc:creator>
  <cp:lastModifiedBy>Pippo CARBOTTI</cp:lastModifiedBy>
  <cp:revision>17</cp:revision>
  <dcterms:created xsi:type="dcterms:W3CDTF">2013-03-08T13:32:22Z</dcterms:created>
  <dcterms:modified xsi:type="dcterms:W3CDTF">2013-03-12T14:50:56Z</dcterms:modified>
</cp:coreProperties>
</file>